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comments/comment3.xml" ContentType="application/vnd.openxmlformats-officedocument.presentationml.comments+xml"/>
  <Override PartName="/ppt/notesSlides/notesSlide4.xml" ContentType="application/vnd.openxmlformats-officedocument.presentationml.notesSlide+xml"/>
  <Override PartName="/ppt/comments/comment4.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6" r:id="rId1"/>
  </p:sldMasterIdLst>
  <p:notesMasterIdLst>
    <p:notesMasterId r:id="rId42"/>
  </p:notesMasterIdLst>
  <p:sldIdLst>
    <p:sldId id="256" r:id="rId2"/>
    <p:sldId id="258" r:id="rId3"/>
    <p:sldId id="259" r:id="rId4"/>
    <p:sldId id="284" r:id="rId5"/>
    <p:sldId id="270" r:id="rId6"/>
    <p:sldId id="514" r:id="rId7"/>
    <p:sldId id="262" r:id="rId8"/>
    <p:sldId id="303" r:id="rId9"/>
    <p:sldId id="271" r:id="rId10"/>
    <p:sldId id="526" r:id="rId11"/>
    <p:sldId id="264" r:id="rId12"/>
    <p:sldId id="281" r:id="rId13"/>
    <p:sldId id="285" r:id="rId14"/>
    <p:sldId id="268" r:id="rId15"/>
    <p:sldId id="267" r:id="rId16"/>
    <p:sldId id="520" r:id="rId17"/>
    <p:sldId id="515" r:id="rId18"/>
    <p:sldId id="269" r:id="rId19"/>
    <p:sldId id="272" r:id="rId20"/>
    <p:sldId id="516" r:id="rId21"/>
    <p:sldId id="517" r:id="rId22"/>
    <p:sldId id="518" r:id="rId23"/>
    <p:sldId id="306" r:id="rId24"/>
    <p:sldId id="527" r:id="rId25"/>
    <p:sldId id="519" r:id="rId26"/>
    <p:sldId id="282" r:id="rId27"/>
    <p:sldId id="528" r:id="rId28"/>
    <p:sldId id="304" r:id="rId29"/>
    <p:sldId id="522" r:id="rId30"/>
    <p:sldId id="523" r:id="rId31"/>
    <p:sldId id="525" r:id="rId32"/>
    <p:sldId id="524" r:id="rId33"/>
    <p:sldId id="274" r:id="rId34"/>
    <p:sldId id="273" r:id="rId35"/>
    <p:sldId id="287" r:id="rId36"/>
    <p:sldId id="288" r:id="rId37"/>
    <p:sldId id="293" r:id="rId38"/>
    <p:sldId id="291" r:id="rId39"/>
    <p:sldId id="299" r:id="rId40"/>
    <p:sldId id="512" r:id="rId41"/>
  </p:sldIdLst>
  <p:sldSz cx="12192000" cy="68580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ke LeDuc" initials="ML" lastIdx="10" clrIdx="0">
    <p:extLst>
      <p:ext uri="{19B8F6BF-5375-455C-9EA6-DF929625EA0E}">
        <p15:presenceInfo xmlns:p15="http://schemas.microsoft.com/office/powerpoint/2012/main" userId="2e2b3e33-4028-45cf-9fbf-f8a3be614ebd" providerId="Windows Live"/>
      </p:ext>
    </p:extLst>
  </p:cmAuthor>
  <p:cmAuthor id="2" name="Benuka Subasinghe" initials="BS" lastIdx="5" clrIdx="1">
    <p:extLst>
      <p:ext uri="{19B8F6BF-5375-455C-9EA6-DF929625EA0E}">
        <p15:presenceInfo xmlns:p15="http://schemas.microsoft.com/office/powerpoint/2012/main" userId="S::benuka.subasinghe@belkin.com::ae063a27-d8e6-43c9-95dd-e83cbe4b69ba" providerId="AD"/>
      </p:ext>
    </p:extLst>
  </p:cmAuthor>
  <p:cmAuthor id="3" name="Matthew Fatheree" initials="MF" lastIdx="9" clrIdx="2">
    <p:extLst>
      <p:ext uri="{19B8F6BF-5375-455C-9EA6-DF929625EA0E}">
        <p15:presenceInfo xmlns:p15="http://schemas.microsoft.com/office/powerpoint/2012/main" userId="S::matthew.fatheree@belkin.com::fd80eb8f-3433-4b6a-b4b5-4015b4da812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58"/>
    <p:restoredTop sz="79592"/>
  </p:normalViewPr>
  <p:slideViewPr>
    <p:cSldViewPr snapToGrid="0">
      <p:cViewPr varScale="1">
        <p:scale>
          <a:sx n="100" d="100"/>
          <a:sy n="100" d="100"/>
        </p:scale>
        <p:origin x="14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18-09-22T01:57:22.111" idx="7">
    <p:pos x="10" y="10"/>
    <p:text>wall of text, break this up later</p:text>
    <p:extLst>
      <p:ext uri="{C676402C-5697-4E1C-873F-D02D1690AC5C}">
        <p15:threadingInfo xmlns:p15="http://schemas.microsoft.com/office/powerpoint/2012/main" timeZoneBias="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18-04-09T12:33:49.040" idx="4">
    <p:pos x="10" y="10"/>
    <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4-09T12:35:25.039" idx="5">
    <p:pos x="10" y="10"/>
    <p:text>May need to explain what serial is here. rs232 emulated by USB</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8-04-09T12:35:25.039" idx="5">
    <p:pos x="10" y="10"/>
    <p:text>May need to explain what serial is here. rs232 emulated by USB</p:text>
    <p:extLst>
      <p:ext uri="{C676402C-5697-4E1C-873F-D02D1690AC5C}">
        <p15:threadingInfo xmlns:p15="http://schemas.microsoft.com/office/powerpoint/2012/main" timeZoneBias="4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8-04-09T12:26:14.368" idx="1">
    <p:pos x="3251" y="1182"/>
    <p:text/>
    <p:extLst>
      <p:ext uri="{C676402C-5697-4E1C-873F-D02D1690AC5C}">
        <p15:threadingInfo xmlns:p15="http://schemas.microsoft.com/office/powerpoint/2012/main" timeZoneBias="4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8-04-09T12:31:11.814" idx="2">
    <p:pos x="6441" y="742"/>
    <p:text>This link should be a good guide: https://www.arduino.cc/glossary/en/</p:text>
    <p:extLst mod="1">
      <p:ext uri="{C676402C-5697-4E1C-873F-D02D1690AC5C}">
        <p15:threadingInfo xmlns:p15="http://schemas.microsoft.com/office/powerpoint/2012/main" timeZoneBias="420"/>
      </p:ext>
    </p:extLst>
  </p:cm>
  <p:cm authorId="1" dt="2018-04-09T12:32:11.864" idx="3">
    <p:pos x="6441" y="838"/>
    <p:text>Also https://code.org/curriculum/docs/k-5/glossary</p:text>
    <p:extLst mod="1">
      <p:ext uri="{C676402C-5697-4E1C-873F-D02D1690AC5C}">
        <p15:threadingInfo xmlns:p15="http://schemas.microsoft.com/office/powerpoint/2012/main" timeZoneBias="420">
          <p15:parentCm authorId="1" idx="2"/>
        </p15:threadingInfo>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8-04-09T12:33:49.040" idx="4">
    <p:pos x="10" y="10"/>
    <p:text/>
    <p:extLst>
      <p:ext uri="{C676402C-5697-4E1C-873F-D02D1690AC5C}">
        <p15:threadingInfo xmlns:p15="http://schemas.microsoft.com/office/powerpoint/2012/main" timeZoneBias="42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8-04-09T12:33:49.040" idx="4">
    <p:pos x="10" y="10"/>
    <p:text/>
    <p:extLst>
      <p:ext uri="{C676402C-5697-4E1C-873F-D02D1690AC5C}">
        <p15:threadingInfo xmlns:p15="http://schemas.microsoft.com/office/powerpoint/2012/main" timeZoneBias="42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8-04-09T12:33:49.040" idx="4">
    <p:pos x="10" y="10"/>
    <p:text/>
    <p:extLst>
      <p:ext uri="{C676402C-5697-4E1C-873F-D02D1690AC5C}">
        <p15:threadingInfo xmlns:p15="http://schemas.microsoft.com/office/powerpoint/2012/main" timeZoneBias="42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8-04-09T12:33:49.040" idx="4">
    <p:pos x="10" y="10"/>
    <p:text/>
    <p:extLst>
      <p:ext uri="{C676402C-5697-4E1C-873F-D02D1690AC5C}">
        <p15:threadingInfo xmlns:p15="http://schemas.microsoft.com/office/powerpoint/2012/main" timeZoneBias="42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8T07:41:39.859"/>
    </inkml:context>
    <inkml:brush xml:id="br0">
      <inkml:brushProperty name="width" value="0.05" units="cm"/>
      <inkml:brushProperty name="height" value="0.05" units="cm"/>
      <inkml:brushProperty name="color" value="#E71224"/>
    </inkml:brush>
  </inkml:definitions>
  <inkml:trace contextRef="#ctx0" brushRef="#br0">0 1 24575,'70'0'0,"-29"0"0,58 0 0,-42 5 0,9 2 0,7 7 0,-6-1 0,6 0 0,1 1 0,-7-7 0,-1 5 0,-3-11 0,-13 4 0,6-5 0,-9 5 0,-5-3 0,4 3 0,-11-5 0,19 5 0,-10 1 0,5 6 0,-2-6 0,-6 4 0,0-8 0,6 8 0,-6-8 0,7 8 0,-6-8 0,-3 3 0,-6 0 0,1-4 0,-1 4 0,-6-1 0,4-2 0,-9 2 0,4 0 0,-6-3 0,0 8 0,0-8 0,0 8 0,0-7 0,0 2 0,6-4 0,-4 0 0,18 0 0,-16 0 0,17 0 0,-14 0 0,6 0 0,0 0 0,0 0 0,0 0 0,0 0 0,7 0 0,1 0 0,0 0 0,6 0 0,-6 0 0,1 0 0,4 0 0,-4 0 0,6 0 0,-7 0 0,5 0 0,-11 0 0,5 0 0,14 0 0,-15 0 0,15 0 0,-21 0 0,0 0 0,0 0 0,7 0 0,-5 0 0,4 0 0,-5 0 0,-1 0 0,0-5 0,0 4 0,0-4 0,0 5 0,0 0 0,-6 0 0,5 0 0,-11 0 0,5 0 0,-6 0 0,-4 0 0,3 0 0,-9 0 0,9 0 0,-9 0 0,13 0 0,-12 0 0,7 0 0,-8 0 0,-1 0 0,0 0 0,5 0 0,-4 0 0,4 0 0,-5 0 0,5 0 0,-4 0 0,4 0 0,-4 0 0,-1 0 0,0-4 0,0 3 0,0-7 0,0 7 0,0-3 0,0 4 0,0-5 0,0 4 0,0-3 0,0 4 0,1-4 0,-1 3 0,0-3 0,4 4 0,-3 0 0,3 0 0,-4 0 0,0 0 0,0 0 0,0 0 0,1 0 0,-1 0 0,0 0 0,0 0 0,0 0 0,0-4 0,0 3 0,0-3 0,0 4 0,0 0 0,0-4 0,0 3 0,0-3 0,0 4 0,0 0 0,0 0 0,0 0 0,1 0 0,-1 0 0,0 0 0,0 0 0,0 0 0,0 0 0,0 0 0,0 0 0,-1 0 0,1 0 0,0 0 0,0 0 0,0 0 0,0 0 0,0 0 0,-1 0 0,2 0 0,-2 0 0,1 0 0,-1 0 0,1 0 0,0 0 0,-1 0 0,1 0 0,-1 0 0,1 0 0,-1 0 0,1 0 0,-1 0 0,-3 0 0,-2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8T07:41:46.451"/>
    </inkml:context>
    <inkml:brush xml:id="br0">
      <inkml:brushProperty name="width" value="0.05" units="cm"/>
      <inkml:brushProperty name="height" value="0.05" units="cm"/>
      <inkml:brushProperty name="color" value="#E71224"/>
    </inkml:brush>
  </inkml:definitions>
  <inkml:trace contextRef="#ctx0" brushRef="#br0">2199 22 24575,'-12'0'0,"-15"0"0,-7 0 0,-22 0 0,-1 0 0,-1 0 0,-23 0 0,19 0 0,-29 0 0,6 0-450,-2 0 450,-6 0 0,17 0 0,3 0 0,8 0 0,7 0 0,9 0 0,2 0 0,12 0 0,-5 0 450,7 0-450,0 0 0,0 0 0,0 0 0,-7 0 0,5 0 0,-5 0 0,7 0 0,0 0 0,0 5 0,5-4 0,-4 9 0,-10-4 0,11 0 0,-16 4 0,20-4 0,-1 5 0,2-5 0,0 3 0,10-3 0,-9-1 0,10 4 0,-1-4 0,2 1 0,5 2 0,0-3 0,-1 0 0,1 3 0,0-3 0,0 4 0,-1 0 0,1 0 0,0 0 0,-1 5 0,1 1 0,-6 1 0,4 3 0,-4-3 0,0 13 0,4-7 0,-8 7 0,8-14 0,1 4 0,1-4 0,4 6 0,-6-1 0,1 0 0,4 0 0,-3 0 0,8 0 0,-7-5 0,7 4 0,-4-3 0,5-1 0,-4 4 0,3-4 0,-4 5 0,5 0 0,-4 0 0,3-5 0,-4 4 0,5-3 0,0 4 0,0 0 0,0 0 0,0 0 0,0 9 0,0-1 0,0 3 0,5-5 0,0-6 0,15 1 0,-2 5 0,14-3 0,-4 4 0,5-5 0,7 1 0,2 0 0,6-4 0,0 3 0,7-2 0,-5-1 0,6 4 0,-1-3 0,-5 4 0,6-5 0,-15-2 0,6 0 0,-13-4 0,6 4 0,-13-7 0,5 1 0,-1 4 0,-3-8 0,1 6 0,-14-12 0,4 8 0,-9-7 0,9 2 0,-9 0 0,9-3 0,-8 3 0,3-4 0,0 0 0,-4 0 0,9 0 0,-4 0 0,11 0 0,-5 0 0,11 0 0,-5 0 0,13 0 0,1 0 0,7 0 0,8 0 0,-6 0 0,42 0 0,-35 0 0,35 0 0,-42 0 0,6 0 0,0 0 0,-6 0 0,5 0 0,-13 0 0,4-5 0,-4 3 0,6-8 0,0 8 0,0-9 0,0 10 0,0-4 0,0 5 0,0 0 0,0-6 0,0 5 0,0-4 0,-6 5 0,-2 0 0,-7 0 0,0 0 0,0-5 0,-6 3 0,5-3 0,-11 5 0,5 0 0,-6 0 0,0 0 0,0-4 0,1 3 0,-6-4 0,4 5 0,-4-4 0,5 3 0,0-8 0,-5 7 0,4-7 0,-4 4 0,6-6 0,-1 6 0,9-13 0,-12 10 0,11-15 0,-13 12 0,5-8 0,1 3 0,-6-4 0,5-6 0,-8-2 0,4-5 0,-5-7 0,1-2 0,0-13 0,-5-3 0,-1 0 0,-6-5 0,0 13 0,0-13 0,0 19 0,0-10 0,0 19 0,0 1 0,0 2 0,-5 11 0,-9-14 0,1 12 0,-11-2 0,9 6 0,-6 3 0,1-4 0,0 4 0,0-3 0,-1 8 0,6-8 0,-5 8 0,10-4 0,-9 10 0,8-3 0,-3 2 0,0 1 0,3 1 0,-8 0 0,9 3 0,-9-4 0,4 5 0,-1 0 0,-3 0 0,4 0 0,-5-4 0,-6 2 0,4-2 0,-10-1 0,2-1 0,1-4 0,-6-1 0,14 5 0,-1-3 0,3 4 0,4-5 0,0 4 0,1-2 0,4 7 0,1-8 0,0 8 0,0-3 0,0 4 0,4-4 0,-3 3 0,2-3 0,-3 4 0,0-4 0,0 3 0,0-3 0,-1 4 0,1-4 0,0 3 0,0-4 0,-1 1 0,-4 3 0,4-7 0,-4 7 0,5-3 0,-6 0 0,5 3 0,-4-4 0,5 5 0,-6 0 0,9-4 0,-12 3 0,12-3 0,-8 4 0,4-4 0,1 3 0,0-3 0,0 4 0,4-5 0,-3 4 0,3-3 0,-4 4 0,1 0 0,3 0 0,1 0 0</inkml:trace>
  <inkml:trace contextRef="#ctx0" brushRef="#br0" timeOffset="3161">3501 827 24575,'34'0'0,"-2"0"0,49 0 0,-11 0 0,-12 0 0,8 0-2197,25 0 0,8 0 2197,-27 0 0,2 0 0,3 0 0,15 0 0,4 0 0,2 0-771,-23 0 1,0 0 0,1 0 0,1 0 770,-1 0 0,1 0 0,0 0 0,3 0-914,8 0 1,1 0 0,2 0 0,1 0 913,2 0 0,1 0 0,1 0 0,2 0 0,-14 0 0,2 0 0,0 0 0,-1 0 0,-3 0 0,2-1 0,-5 1 0,2-1 0,7 3-517,-4 1 1,7 1 0,4 1 0,0 0 0,-2 1 0,-6-2 516,10 1 0,-5-2 0,-1 1 0,7 2-207,-11 1 0,5 2 0,3 0 0,1 1 0,-2-1 0,-4 0 207,3-1 0,-3 0 0,-1-1 0,-3 1 0,-3 0-4,2 0 1,-4 1 0,-2 0 0,3 1 3,8 0 0,3 2 0,-1-1 0,-4 0 0,8 1 0,-4-1 0,3 0 0,-12-2 0,4 0 0,0 0 0,-1-1 0,-4 1 0,0-1 0,0 0 0,-2 0 0,-2-2 0,0-1 0,-2 0 0,0 0 250,16 2 1,-1 0 0,-2 0-251,-7 0 0,-2-1 0,-2 1 618,-7 0 0,-1-1 1,-2 0-619,23 0 0,-2-2 0,-6 1 0,-2-2 0,-4-2 0,-1-2 1575,-4 1 0,-3 0-1575,-8 0 0,-2 0 1457,-2 0 1,-2 0-1458,41 0 0,-44 0 0,1 0 0,42 0 0,-1 0 0,-19-11 2856,-9-3-2856,-9-18 2159,-6-6-2159,1 11 1073,15-10-1073,-5 24 720,4-6-720,-11 12 0,-19-3 0,-4 9 0,-16-4 0,-2 5 0,-5 0 0,0 0 0,-4-4 0,-1 0 0,11-1 0,26 1 0,20 4 0,-1 0 0,7 0-1102,6 0 0,3 0 1102,13 0 0,5 0-957,-23 0 0,3 0 0,-1 0 957,-2 0 0,-1 0 0,2 0 0,6 2 0,2 1 0,0 1 0,5 2 0,0 1 0,-1 1-925,-3-2 1,-1 1 0,1 2 924,4 6 0,0 2 0,-1-2 0,-4-3 0,0-2 0,-1 1-605,-8 2 0,-1 0 0,1 0 605,2 0 0,1-1 0,-3 0 0,21 2 0,-1 0-86,5 0 1,0 1 85,-6-2 0,-1-1 0,-4-2 0,-2-2 639,-5 1 1,-3-1-640,-18-4 0,-3 1 1123,2 2 1,-1 0-1124,32-6 0,8 6 0,-1-7 0,-19 0 0,7 6 2378,-22-4-2378,11 4 2294,-13-6-2294,-1 0 1114,6 0-1114,-13 0 522,6 0-522,-8 0 0,-7 0 0,-1 0 0,-13 0 0,-1 0 0,-6 0 0,-4 0 0,-2 0 0,-5 0 0,0 0 0,0 0 0,0 0 0,-4-4 0,-2 0 0,-3-5 0,0 0 0,0 0 0,0 0 0,0 0 0,0 0 0,0 0 0,0 0 0,0 0 0,0 0 0,4 0 0,1 4 0,0-2 0,2 5 0,-2-2 0,0 4 0,-1 0 0</inkml:trace>
  <inkml:trace contextRef="#ctx0" brushRef="#br0" timeOffset="5287">17831 1036 24575,'20'0'0,"8"5"0,16 14 0,4 1 0,2 11 0,0-1 0,-2-4 0,-4 4 0,-5-12 0,-6 2 0,0-2 0,1 4 0,-1-5 0,0 4 0,0-9 0,0 9 0,0-9 0,-6 3 0,5-4 0,-11 0 0,5-1 0,-6 0 0,-4 0 0,-2-5 0,-5-1 0,0-4 0,0 0 0,-8 0 0,-6 0 0,-4 0 0,-9 5 0,7 0 0,-14 5 0,9 0 0,-10-4 0,0 3 0,4-3 0,-10 5 0,5 0 0,-7 0 0,7-1 0,-5 6 0,11-5 0,-11 5 0,10-1 0,-4-4 0,0 4 0,-1-4 0,-1 0 0,2-1 0,0 1 0,4-1 0,-9 1 0,9-1 0,-4 0 0,0 1 0,4-1 0,-4 1 0,6-1 0,5-1 0,-4 1 0,8-5 0,-8 4 0,9-8 0,-9 8 0,8-8 0,-8 4 0,9-1 0,-4-3 0,0 7 0,4-7 0,-3 7 0,3-7 0,-4 3 0,4-4 0,-4 0 0,5 0 0,0 0 0,5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F3DE2281-85D1-42F8-9172-DD072FE57521}" type="datetimeFigureOut">
              <a:rPr lang="en-US"/>
              <a:t>4/17/19</a:t>
            </a:fld>
            <a:endParaRPr lang="en-US"/>
          </a:p>
        </p:txBody>
      </p:sp>
      <p:sp>
        <p:nvSpPr>
          <p:cNvPr id="4" name="Slide Image Placeholder 3"/>
          <p:cNvSpPr>
            <a:spLocks noGrp="1" noRot="1" noChangeAspect="1"/>
          </p:cNvSpPr>
          <p:nvPr>
            <p:ph type="sldImg" idx="2"/>
          </p:nvPr>
        </p:nvSpPr>
        <p:spPr>
          <a:xfrm>
            <a:off x="869950" y="1257300"/>
            <a:ext cx="6032500" cy="339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17B27034-9769-400B-9E5D-33BB04A7268D}" type="slidenum">
              <a:rPr lang="en-US"/>
              <a:t>‹#›</a:t>
            </a:fld>
            <a:endParaRPr lang="en-US"/>
          </a:p>
        </p:txBody>
      </p:sp>
    </p:spTree>
    <p:extLst>
      <p:ext uri="{BB962C8B-B14F-4D97-AF65-F5344CB8AC3E}">
        <p14:creationId xmlns:p14="http://schemas.microsoft.com/office/powerpoint/2010/main" val="34906956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B27034-9769-400B-9E5D-33BB04A7268D}" type="slidenum">
              <a:rPr lang="en-US" smtClean="0"/>
              <a:t>10</a:t>
            </a:fld>
            <a:endParaRPr lang="en-US"/>
          </a:p>
        </p:txBody>
      </p:sp>
    </p:spTree>
    <p:extLst>
      <p:ext uri="{BB962C8B-B14F-4D97-AF65-F5344CB8AC3E}">
        <p14:creationId xmlns:p14="http://schemas.microsoft.com/office/powerpoint/2010/main" val="36578322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B27034-9769-400B-9E5D-33BB04A7268D}" type="slidenum">
              <a:rPr lang="en-US" smtClean="0"/>
              <a:t>30</a:t>
            </a:fld>
            <a:endParaRPr lang="en-US"/>
          </a:p>
        </p:txBody>
      </p:sp>
    </p:spTree>
    <p:extLst>
      <p:ext uri="{BB962C8B-B14F-4D97-AF65-F5344CB8AC3E}">
        <p14:creationId xmlns:p14="http://schemas.microsoft.com/office/powerpoint/2010/main" val="1604866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Blink Example</a:t>
            </a:r>
          </a:p>
          <a:p>
            <a:endParaRPr lang="en-US">
              <a:cs typeface="Calibri"/>
            </a:endParaRPr>
          </a:p>
        </p:txBody>
      </p:sp>
      <p:sp>
        <p:nvSpPr>
          <p:cNvPr id="4" name="Slide Number Placeholder 3"/>
          <p:cNvSpPr>
            <a:spLocks noGrp="1"/>
          </p:cNvSpPr>
          <p:nvPr>
            <p:ph type="sldNum" sz="quarter" idx="10"/>
          </p:nvPr>
        </p:nvSpPr>
        <p:spPr/>
        <p:txBody>
          <a:bodyPr/>
          <a:lstStyle/>
          <a:p>
            <a:fld id="{17B27034-9769-400B-9E5D-33BB04A7268D}" type="slidenum">
              <a:rPr lang="en-US"/>
              <a:t>11</a:t>
            </a:fld>
            <a:endParaRPr lang="en-US"/>
          </a:p>
        </p:txBody>
      </p:sp>
    </p:spTree>
    <p:extLst>
      <p:ext uri="{BB962C8B-B14F-4D97-AF65-F5344CB8AC3E}">
        <p14:creationId xmlns:p14="http://schemas.microsoft.com/office/powerpoint/2010/main" val="3497630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Probably only be able to explain the first two bullet points</a:t>
            </a:r>
          </a:p>
          <a:p>
            <a:r>
              <a:rPr lang="en-US">
                <a:cs typeface="Calibri"/>
              </a:rPr>
              <a:t>-Explain what the '9600' means</a:t>
            </a:r>
          </a:p>
          <a:p>
            <a:endParaRPr lang="en-US">
              <a:cs typeface="Calibri"/>
            </a:endParaRPr>
          </a:p>
          <a:p>
            <a:r>
              <a:rPr lang="en-US"/>
              <a:t>Sets the data rate in bits per second (baud) for serial data transmission</a:t>
            </a:r>
          </a:p>
        </p:txBody>
      </p:sp>
      <p:sp>
        <p:nvSpPr>
          <p:cNvPr id="4" name="Slide Number Placeholder 3"/>
          <p:cNvSpPr>
            <a:spLocks noGrp="1"/>
          </p:cNvSpPr>
          <p:nvPr>
            <p:ph type="sldNum" sz="quarter" idx="10"/>
          </p:nvPr>
        </p:nvSpPr>
        <p:spPr/>
        <p:txBody>
          <a:bodyPr/>
          <a:lstStyle/>
          <a:p>
            <a:fld id="{17B27034-9769-400B-9E5D-33BB04A7268D}" type="slidenum">
              <a:rPr lang="en-US"/>
              <a:t>14</a:t>
            </a:fld>
            <a:endParaRPr lang="en-US"/>
          </a:p>
        </p:txBody>
      </p:sp>
    </p:spTree>
    <p:extLst>
      <p:ext uri="{BB962C8B-B14F-4D97-AF65-F5344CB8AC3E}">
        <p14:creationId xmlns:p14="http://schemas.microsoft.com/office/powerpoint/2010/main" val="1627345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When you enter a </a:t>
            </a:r>
            <a:r>
              <a:rPr lang="en-US" sz="1200" kern="1200" dirty="0" err="1">
                <a:solidFill>
                  <a:schemeClr val="tx1"/>
                </a:solidFill>
                <a:effectLst/>
                <a:latin typeface="+mn-lt"/>
                <a:ea typeface="+mn-ea"/>
                <a:cs typeface="+mn-cs"/>
              </a:rPr>
              <a:t>url</a:t>
            </a:r>
            <a:r>
              <a:rPr lang="en-US" sz="1200" kern="1200" dirty="0">
                <a:solidFill>
                  <a:schemeClr val="tx1"/>
                </a:solidFill>
                <a:effectLst/>
                <a:latin typeface="+mn-lt"/>
                <a:ea typeface="+mn-ea"/>
                <a:cs typeface="+mn-cs"/>
              </a:rPr>
              <a:t> into your browser, the browser looks up the IP address for the domain name via </a:t>
            </a:r>
            <a:r>
              <a:rPr lang="en-US" sz="1200" kern="1200" dirty="0" err="1">
                <a:solidFill>
                  <a:schemeClr val="tx1"/>
                </a:solidFill>
                <a:effectLst/>
                <a:latin typeface="+mn-lt"/>
                <a:ea typeface="+mn-ea"/>
                <a:cs typeface="+mn-cs"/>
              </a:rPr>
              <a:t>dns</a:t>
            </a:r>
            <a:r>
              <a:rPr lang="en-US" sz="1200" kern="1200" dirty="0">
                <a:solidFill>
                  <a:schemeClr val="tx1"/>
                </a:solidFill>
                <a:effectLst/>
                <a:latin typeface="+mn-lt"/>
                <a:ea typeface="+mn-ea"/>
                <a:cs typeface="+mn-cs"/>
              </a:rPr>
              <a:t>.  DNS means domain name server, it’s like an address book for websites.</a:t>
            </a:r>
            <a:endParaRPr lang="en-US" dirty="0">
              <a:effectLst/>
            </a:endParaRPr>
          </a:p>
          <a:p>
            <a:br>
              <a:rPr lang="en-US" dirty="0">
                <a:effectLst/>
              </a:rPr>
            </a:br>
            <a:endParaRPr lang="en-US" dirty="0"/>
          </a:p>
          <a:p>
            <a:r>
              <a:rPr lang="en-US" sz="1200" kern="1200" dirty="0">
                <a:solidFill>
                  <a:schemeClr val="tx1"/>
                </a:solidFill>
                <a:effectLst/>
                <a:latin typeface="+mn-lt"/>
                <a:ea typeface="+mn-ea"/>
                <a:cs typeface="+mn-cs"/>
              </a:rPr>
              <a:t>After finding out the correct IP address, the browser initiates a TCP connection with the server. There are other types of protocols but TCP is most common poetical for any type of HTTP request. Once TCP connection is established, the browser sends a Get request to the web server and ask for the webpage  The server handles the request and sends back a response. In the server there are programs written in different languages  processes the requests and generates the response. After the the response is generated. The server send the response for example a html file back to the browser and the browser would </a:t>
            </a:r>
            <a:r>
              <a:rPr lang="en-US" sz="1200" kern="1200" dirty="0" err="1">
                <a:solidFill>
                  <a:schemeClr val="tx1"/>
                </a:solidFill>
                <a:effectLst/>
                <a:latin typeface="+mn-lt"/>
                <a:ea typeface="+mn-ea"/>
                <a:cs typeface="+mn-cs"/>
              </a:rPr>
              <a:t>srtart</a:t>
            </a:r>
            <a:r>
              <a:rPr lang="en-US" sz="1200" kern="1200" dirty="0">
                <a:solidFill>
                  <a:schemeClr val="tx1"/>
                </a:solidFill>
                <a:effectLst/>
                <a:latin typeface="+mn-lt"/>
                <a:ea typeface="+mn-ea"/>
                <a:cs typeface="+mn-cs"/>
              </a:rPr>
              <a:t> to render it. </a:t>
            </a:r>
            <a:endParaRPr lang="en-US" dirty="0"/>
          </a:p>
          <a:p>
            <a:endParaRPr lang="en-US" dirty="0"/>
          </a:p>
        </p:txBody>
      </p:sp>
      <p:sp>
        <p:nvSpPr>
          <p:cNvPr id="4" name="Slide Number Placeholder 3"/>
          <p:cNvSpPr>
            <a:spLocks noGrp="1"/>
          </p:cNvSpPr>
          <p:nvPr>
            <p:ph type="sldNum" sz="quarter" idx="5"/>
          </p:nvPr>
        </p:nvSpPr>
        <p:spPr/>
        <p:txBody>
          <a:bodyPr/>
          <a:lstStyle/>
          <a:p>
            <a:fld id="{17B27034-9769-400B-9E5D-33BB04A7268D}" type="slidenum">
              <a:rPr lang="en-US" smtClean="0"/>
              <a:t>18</a:t>
            </a:fld>
            <a:endParaRPr lang="en-US"/>
          </a:p>
        </p:txBody>
      </p:sp>
    </p:spTree>
    <p:extLst>
      <p:ext uri="{BB962C8B-B14F-4D97-AF65-F5344CB8AC3E}">
        <p14:creationId xmlns:p14="http://schemas.microsoft.com/office/powerpoint/2010/main" val="1624317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B27034-9769-400B-9E5D-33BB04A7268D}" type="slidenum">
              <a:rPr lang="en-US" smtClean="0"/>
              <a:t>19</a:t>
            </a:fld>
            <a:endParaRPr lang="en-US"/>
          </a:p>
        </p:txBody>
      </p:sp>
    </p:spTree>
    <p:extLst>
      <p:ext uri="{BB962C8B-B14F-4D97-AF65-F5344CB8AC3E}">
        <p14:creationId xmlns:p14="http://schemas.microsoft.com/office/powerpoint/2010/main" val="1940026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Include the ESP8266WiFi,  ESP8266WebServer library, which will make the class ESP8266WebServer available. </a:t>
            </a:r>
          </a:p>
          <a:p>
            <a:r>
              <a:rPr lang="en-US" sz="1200" kern="1200" dirty="0">
                <a:solidFill>
                  <a:schemeClr val="tx1"/>
                </a:solidFill>
                <a:effectLst/>
                <a:latin typeface="+mn-lt"/>
                <a:ea typeface="+mn-ea"/>
                <a:cs typeface="+mn-cs"/>
              </a:rPr>
              <a:t>Declare a global object variable from the previously mentioned class, so we will be able to access it in our functions.</a:t>
            </a:r>
            <a:endParaRPr lang="en-US" dirty="0"/>
          </a:p>
        </p:txBody>
      </p:sp>
      <p:sp>
        <p:nvSpPr>
          <p:cNvPr id="4" name="Slide Number Placeholder 3"/>
          <p:cNvSpPr>
            <a:spLocks noGrp="1"/>
          </p:cNvSpPr>
          <p:nvPr>
            <p:ph type="sldNum" sz="quarter" idx="5"/>
          </p:nvPr>
        </p:nvSpPr>
        <p:spPr/>
        <p:txBody>
          <a:bodyPr/>
          <a:lstStyle/>
          <a:p>
            <a:fld id="{17B27034-9769-400B-9E5D-33BB04A7268D}" type="slidenum">
              <a:rPr lang="en-US" smtClean="0"/>
              <a:t>20</a:t>
            </a:fld>
            <a:endParaRPr lang="en-US"/>
          </a:p>
        </p:txBody>
      </p:sp>
    </p:spTree>
    <p:extLst>
      <p:ext uri="{BB962C8B-B14F-4D97-AF65-F5344CB8AC3E}">
        <p14:creationId xmlns:p14="http://schemas.microsoft.com/office/powerpoint/2010/main" val="4185963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B27034-9769-400B-9E5D-33BB04A7268D}" type="slidenum">
              <a:rPr lang="en-US" smtClean="0"/>
              <a:t>21</a:t>
            </a:fld>
            <a:endParaRPr lang="en-US"/>
          </a:p>
        </p:txBody>
      </p:sp>
    </p:spTree>
    <p:extLst>
      <p:ext uri="{BB962C8B-B14F-4D97-AF65-F5344CB8AC3E}">
        <p14:creationId xmlns:p14="http://schemas.microsoft.com/office/powerpoint/2010/main" val="18432633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B27034-9769-400B-9E5D-33BB04A7268D}" type="slidenum">
              <a:rPr lang="en-US" smtClean="0"/>
              <a:t>22</a:t>
            </a:fld>
            <a:endParaRPr lang="en-US"/>
          </a:p>
        </p:txBody>
      </p:sp>
    </p:spTree>
    <p:extLst>
      <p:ext uri="{BB962C8B-B14F-4D97-AF65-F5344CB8AC3E}">
        <p14:creationId xmlns:p14="http://schemas.microsoft.com/office/powerpoint/2010/main" val="1404876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B27034-9769-400B-9E5D-33BB04A7268D}" type="slidenum">
              <a:rPr lang="en-US" smtClean="0"/>
              <a:t>26</a:t>
            </a:fld>
            <a:endParaRPr lang="en-US"/>
          </a:p>
        </p:txBody>
      </p:sp>
    </p:spTree>
    <p:extLst>
      <p:ext uri="{BB962C8B-B14F-4D97-AF65-F5344CB8AC3E}">
        <p14:creationId xmlns:p14="http://schemas.microsoft.com/office/powerpoint/2010/main" val="1650483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4BDF68E2-58F2-4D09-BE8B-E3BD06533059}" type="datetimeFigureOut">
              <a:rPr lang="en-US" dirty="0"/>
              <a:t>4/17/19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8629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lnSpc>
                <a:spcPct val="100000"/>
              </a:lnSpc>
            </a:pPr>
            <a:r>
              <a:rPr lang="en-US" sz="900" b="0" strike="noStrike" spc="-1">
                <a:solidFill>
                  <a:srgbClr val="FFFFFF"/>
                </a:solidFill>
                <a:uFill>
                  <a:solidFill>
                    <a:srgbClr val="FFFFFF"/>
                  </a:solidFill>
                </a:uFill>
                <a:latin typeface="Calibri"/>
              </a:rPr>
              <a:t>4/9/18</a:t>
            </a:r>
            <a:endParaRPr lang="en-US" sz="14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11"/>
          </p:nvPr>
        </p:nvSpPr>
        <p:spPr/>
        <p:txBody>
          <a:bodyPr/>
          <a:lstStyle/>
          <a:p>
            <a:endParaRPr lang="en-US" sz="2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6A9954C5-5AE7-4660-9E09-9605C3FCFCD4}" type="slidenum">
              <a:rPr lang="en-US" sz="1050" b="0" strike="noStrike" spc="-1">
                <a:solidFill>
                  <a:srgbClr val="FFFFFF"/>
                </a:solidFill>
                <a:uFill>
                  <a:solidFill>
                    <a:srgbClr val="FFFFFF"/>
                  </a:solidFill>
                </a:uFill>
                <a:latin typeface="Calibri"/>
              </a:rPr>
              <a:t>‹#›</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607566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lnSpc>
                <a:spcPct val="100000"/>
              </a:lnSpc>
            </a:pPr>
            <a:r>
              <a:rPr lang="en-US" sz="900" b="0" strike="noStrike" spc="-1">
                <a:solidFill>
                  <a:srgbClr val="FFFFFF"/>
                </a:solidFill>
                <a:uFill>
                  <a:solidFill>
                    <a:srgbClr val="FFFFFF"/>
                  </a:solidFill>
                </a:uFill>
                <a:latin typeface="Calibri"/>
              </a:rPr>
              <a:t>4/9/18</a:t>
            </a:r>
            <a:endParaRPr lang="en-US" sz="14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11"/>
          </p:nvPr>
        </p:nvSpPr>
        <p:spPr/>
        <p:txBody>
          <a:bodyPr/>
          <a:lstStyle/>
          <a:p>
            <a:endParaRPr lang="en-US" sz="2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6A9954C5-5AE7-4660-9E09-9605C3FCFCD4}" type="slidenum">
              <a:rPr lang="en-US" sz="1050" b="0" strike="noStrike" spc="-1">
                <a:solidFill>
                  <a:srgbClr val="FFFFFF"/>
                </a:solidFill>
                <a:uFill>
                  <a:solidFill>
                    <a:srgbClr val="FFFFFF"/>
                  </a:solidFill>
                </a:uFill>
                <a:latin typeface="Calibri"/>
              </a:rPr>
              <a:t>‹#›</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579642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Page Brea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 Placeholder 8"/>
          <p:cNvSpPr>
            <a:spLocks noGrp="1"/>
          </p:cNvSpPr>
          <p:nvPr>
            <p:ph type="body" sz="quarter" idx="10" hasCustomPrompt="1"/>
          </p:nvPr>
        </p:nvSpPr>
        <p:spPr>
          <a:xfrm>
            <a:off x="304800" y="3962401"/>
            <a:ext cx="11582400" cy="331911"/>
          </a:xfrm>
          <a:prstGeom prst="rect">
            <a:avLst/>
          </a:prstGeom>
        </p:spPr>
        <p:txBody>
          <a:bodyPr vert="horz"/>
          <a:lstStyle>
            <a:lvl1pPr marL="0" indent="0" algn="ctr">
              <a:buNone/>
              <a:defRPr sz="2000" b="1" i="0">
                <a:solidFill>
                  <a:schemeClr val="bg1"/>
                </a:solidFill>
                <a:latin typeface="Arial"/>
                <a:cs typeface="Arial"/>
              </a:defRPr>
            </a:lvl1pPr>
          </a:lstStyle>
          <a:p>
            <a:pPr lvl="0"/>
            <a:r>
              <a:rPr lang="en-US" dirty="0"/>
              <a:t>THANK YOU</a:t>
            </a:r>
          </a:p>
        </p:txBody>
      </p:sp>
      <p:sp>
        <p:nvSpPr>
          <p:cNvPr id="7" name="Slide Number Placeholder 8"/>
          <p:cNvSpPr>
            <a:spLocks noGrp="1"/>
          </p:cNvSpPr>
          <p:nvPr>
            <p:ph type="sldNum" sz="quarter" idx="11"/>
          </p:nvPr>
        </p:nvSpPr>
        <p:spPr>
          <a:xfrm>
            <a:off x="11582400" y="6423496"/>
            <a:ext cx="434307" cy="230832"/>
          </a:xfrm>
        </p:spPr>
        <p:txBody>
          <a:bodyPr numCol="1"/>
          <a:lstStyle/>
          <a:p>
            <a:fld id="{709706AD-4041-4E56-99A4-8EC6B3EC1E53}" type="slidenum">
              <a:rPr lang="en-US" smtClean="0"/>
              <a:pPr/>
              <a:t>‹#›</a:t>
            </a:fld>
            <a:endParaRPr lang="en-US" dirty="0"/>
          </a:p>
        </p:txBody>
      </p:sp>
    </p:spTree>
    <p:extLst>
      <p:ext uri="{BB962C8B-B14F-4D97-AF65-F5344CB8AC3E}">
        <p14:creationId xmlns:p14="http://schemas.microsoft.com/office/powerpoint/2010/main" val="3202109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lnSpc>
                <a:spcPct val="100000"/>
              </a:lnSpc>
            </a:pPr>
            <a:r>
              <a:rPr lang="en-US" sz="900" b="0" strike="noStrike" spc="-1">
                <a:solidFill>
                  <a:srgbClr val="FFFFFF"/>
                </a:solidFill>
                <a:uFill>
                  <a:solidFill>
                    <a:srgbClr val="FFFFFF"/>
                  </a:solidFill>
                </a:uFill>
                <a:latin typeface="Calibri"/>
              </a:rPr>
              <a:t>4/9/18</a:t>
            </a:r>
            <a:endParaRPr lang="en-US" sz="14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11"/>
          </p:nvPr>
        </p:nvSpPr>
        <p:spPr/>
        <p:txBody>
          <a:bodyPr/>
          <a:lstStyle/>
          <a:p>
            <a:endParaRPr lang="en-US" sz="2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6A9954C5-5AE7-4660-9E09-9605C3FCFCD4}" type="slidenum">
              <a:rPr lang="en-US" sz="1050" b="0" strike="noStrike" spc="-1">
                <a:solidFill>
                  <a:srgbClr val="FFFFFF"/>
                </a:solidFill>
                <a:uFill>
                  <a:solidFill>
                    <a:srgbClr val="FFFFFF"/>
                  </a:solidFill>
                </a:uFill>
                <a:latin typeface="Calibri"/>
              </a:rPr>
              <a:t>‹#›</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704644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a:lnSpc>
                <a:spcPct val="100000"/>
              </a:lnSpc>
            </a:pPr>
            <a:r>
              <a:rPr lang="en-US" sz="900" b="0" strike="noStrike" spc="-1">
                <a:solidFill>
                  <a:srgbClr val="FFFFFF"/>
                </a:solidFill>
                <a:uFill>
                  <a:solidFill>
                    <a:srgbClr val="FFFFFF"/>
                  </a:solidFill>
                </a:uFill>
                <a:latin typeface="Calibri"/>
              </a:rPr>
              <a:t>4/9/18</a:t>
            </a:r>
            <a:endParaRPr lang="en-US" sz="14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11"/>
          </p:nvPr>
        </p:nvSpPr>
        <p:spPr/>
        <p:txBody>
          <a:bodyPr/>
          <a:lstStyle/>
          <a:p>
            <a:endParaRPr lang="en-US" sz="2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6A9954C5-5AE7-4660-9E09-9605C3FCFCD4}" type="slidenum">
              <a:rPr lang="en-US" sz="1050" b="0" strike="noStrike" spc="-1">
                <a:solidFill>
                  <a:srgbClr val="FFFFFF"/>
                </a:solidFill>
                <a:uFill>
                  <a:solidFill>
                    <a:srgbClr val="FFFFFF"/>
                  </a:solidFill>
                </a:uFill>
                <a:latin typeface="Calibri"/>
              </a:rPr>
              <a:t>‹#›</a:t>
            </a:fld>
            <a:endParaRPr lang="en-US" sz="1400" b="0" strike="noStrike" spc="-1">
              <a:solidFill>
                <a:srgbClr val="000000"/>
              </a:solidFill>
              <a:uFill>
                <a:solidFill>
                  <a:srgbClr val="FFFFFF"/>
                </a:solidFill>
              </a:uFill>
              <a:latin typeface="Times New Roman"/>
            </a:endParaRP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6479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8"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lnSpc>
                <a:spcPct val="100000"/>
              </a:lnSpc>
            </a:pPr>
            <a:r>
              <a:rPr lang="en-US" sz="900" b="0" strike="noStrike" spc="-1">
                <a:solidFill>
                  <a:srgbClr val="FFFFFF"/>
                </a:solidFill>
                <a:uFill>
                  <a:solidFill>
                    <a:srgbClr val="FFFFFF"/>
                  </a:solidFill>
                </a:uFill>
                <a:latin typeface="Calibri"/>
              </a:rPr>
              <a:t>4/9/18</a:t>
            </a:r>
            <a:endParaRPr lang="en-US" sz="1400" b="0" strike="noStrike" spc="-1">
              <a:solidFill>
                <a:srgbClr val="000000"/>
              </a:solidFill>
              <a:uFill>
                <a:solidFill>
                  <a:srgbClr val="FFFFFF"/>
                </a:solidFill>
              </a:uFill>
              <a:latin typeface="Times New Roman"/>
            </a:endParaRPr>
          </a:p>
        </p:txBody>
      </p:sp>
      <p:sp>
        <p:nvSpPr>
          <p:cNvPr id="6" name="Footer Placeholder 5"/>
          <p:cNvSpPr>
            <a:spLocks noGrp="1"/>
          </p:cNvSpPr>
          <p:nvPr>
            <p:ph type="ftr" sz="quarter" idx="11"/>
          </p:nvPr>
        </p:nvSpPr>
        <p:spPr/>
        <p:txBody>
          <a:bodyPr/>
          <a:lstStyle/>
          <a:p>
            <a:endParaRPr lang="en-US" sz="2400" b="0" strike="noStrike" spc="-1">
              <a:solidFill>
                <a:srgbClr val="000000"/>
              </a:solidFill>
              <a:uFill>
                <a:solidFill>
                  <a:srgbClr val="FFFFFF"/>
                </a:solidFill>
              </a:uFill>
              <a:latin typeface="Times New Roman"/>
            </a:endParaRPr>
          </a:p>
        </p:txBody>
      </p:sp>
      <p:sp>
        <p:nvSpPr>
          <p:cNvPr id="7" name="Slide Number Placeholder 6"/>
          <p:cNvSpPr>
            <a:spLocks noGrp="1"/>
          </p:cNvSpPr>
          <p:nvPr>
            <p:ph type="sldNum" sz="quarter" idx="12"/>
          </p:nvPr>
        </p:nvSpPr>
        <p:spPr/>
        <p:txBody>
          <a:bodyPr/>
          <a:lstStyle/>
          <a:p>
            <a:pPr algn="r">
              <a:lnSpc>
                <a:spcPct val="100000"/>
              </a:lnSpc>
            </a:pPr>
            <a:fld id="{6A9954C5-5AE7-4660-9E09-9605C3FCFCD4}" type="slidenum">
              <a:rPr lang="en-US" sz="1050" b="0" strike="noStrike" spc="-1">
                <a:solidFill>
                  <a:srgbClr val="FFFFFF"/>
                </a:solidFill>
                <a:uFill>
                  <a:solidFill>
                    <a:srgbClr val="FFFFFF"/>
                  </a:solidFill>
                </a:uFill>
                <a:latin typeface="Calibri"/>
              </a:rPr>
              <a:t>‹#›</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633224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lnSpc>
                <a:spcPct val="100000"/>
              </a:lnSpc>
            </a:pPr>
            <a:r>
              <a:rPr lang="en-US" sz="900" b="0" strike="noStrike" spc="-1">
                <a:solidFill>
                  <a:srgbClr val="FFFFFF"/>
                </a:solidFill>
                <a:uFill>
                  <a:solidFill>
                    <a:srgbClr val="FFFFFF"/>
                  </a:solidFill>
                </a:uFill>
                <a:latin typeface="Calibri"/>
              </a:rPr>
              <a:t>4/9/18</a:t>
            </a:r>
            <a:endParaRPr lang="en-US" sz="1400" b="0" strike="noStrike" spc="-1">
              <a:solidFill>
                <a:srgbClr val="000000"/>
              </a:solidFill>
              <a:uFill>
                <a:solidFill>
                  <a:srgbClr val="FFFFFF"/>
                </a:solidFill>
              </a:uFill>
              <a:latin typeface="Times New Roman"/>
            </a:endParaRPr>
          </a:p>
        </p:txBody>
      </p:sp>
      <p:sp>
        <p:nvSpPr>
          <p:cNvPr id="8" name="Footer Placeholder 7"/>
          <p:cNvSpPr>
            <a:spLocks noGrp="1"/>
          </p:cNvSpPr>
          <p:nvPr>
            <p:ph type="ftr" sz="quarter" idx="11"/>
          </p:nvPr>
        </p:nvSpPr>
        <p:spPr/>
        <p:txBody>
          <a:bodyPr/>
          <a:lstStyle/>
          <a:p>
            <a:endParaRPr lang="en-US" sz="2400" b="0" strike="noStrike" spc="-1">
              <a:solidFill>
                <a:srgbClr val="000000"/>
              </a:solidFill>
              <a:uFill>
                <a:solidFill>
                  <a:srgbClr val="FFFFFF"/>
                </a:solidFill>
              </a:uFill>
              <a:latin typeface="Times New Roman"/>
            </a:endParaRPr>
          </a:p>
        </p:txBody>
      </p:sp>
      <p:sp>
        <p:nvSpPr>
          <p:cNvPr id="9" name="Slide Number Placeholder 8"/>
          <p:cNvSpPr>
            <a:spLocks noGrp="1"/>
          </p:cNvSpPr>
          <p:nvPr>
            <p:ph type="sldNum" sz="quarter" idx="12"/>
          </p:nvPr>
        </p:nvSpPr>
        <p:spPr/>
        <p:txBody>
          <a:bodyPr/>
          <a:lstStyle/>
          <a:p>
            <a:pPr algn="r">
              <a:lnSpc>
                <a:spcPct val="100000"/>
              </a:lnSpc>
            </a:pPr>
            <a:fld id="{6A9954C5-5AE7-4660-9E09-9605C3FCFCD4}" type="slidenum">
              <a:rPr lang="en-US" sz="1050" b="0" strike="noStrike" spc="-1">
                <a:solidFill>
                  <a:srgbClr val="FFFFFF"/>
                </a:solidFill>
                <a:uFill>
                  <a:solidFill>
                    <a:srgbClr val="FFFFFF"/>
                  </a:solidFill>
                </a:uFill>
                <a:latin typeface="Calibri"/>
              </a:rPr>
              <a:t>‹#›</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445298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8C39B41-D8B5-4052-B551-9B5525EAA8B6}" type="datetimeFigureOut">
              <a:rPr lang="en-US" dirty="0"/>
              <a:t>4/17/19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589751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a:lnSpc>
                <a:spcPct val="100000"/>
              </a:lnSpc>
            </a:pPr>
            <a:r>
              <a:rPr lang="en-US" sz="900" b="0" strike="noStrike" spc="-1">
                <a:solidFill>
                  <a:srgbClr val="FFFFFF"/>
                </a:solidFill>
                <a:uFill>
                  <a:solidFill>
                    <a:srgbClr val="FFFFFF"/>
                  </a:solidFill>
                </a:uFill>
                <a:latin typeface="Calibri"/>
              </a:rPr>
              <a:t>4/9/18</a:t>
            </a:r>
            <a:endParaRPr lang="en-US" sz="1400" b="0" strike="noStrike" spc="-1">
              <a:solidFill>
                <a:srgbClr val="000000"/>
              </a:solidFill>
              <a:uFill>
                <a:solidFill>
                  <a:srgbClr val="FFFFFF"/>
                </a:solidFill>
              </a:uFill>
              <a:latin typeface="Times New Roman"/>
            </a:endParaRPr>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sz="2400" b="0" strike="noStrike" spc="-1">
              <a:solidFill>
                <a:srgbClr val="000000"/>
              </a:solidFill>
              <a:uFill>
                <a:solidFill>
                  <a:srgbClr val="FFFFFF"/>
                </a:solidFill>
              </a:uFill>
              <a:latin typeface="Times New Roman"/>
            </a:endParaRPr>
          </a:p>
        </p:txBody>
      </p:sp>
      <p:sp>
        <p:nvSpPr>
          <p:cNvPr id="9" name="Slide Number Placeholder 8"/>
          <p:cNvSpPr>
            <a:spLocks noGrp="1"/>
          </p:cNvSpPr>
          <p:nvPr>
            <p:ph type="sldNum" sz="quarter" idx="12"/>
          </p:nvPr>
        </p:nvSpPr>
        <p:spPr/>
        <p:txBody>
          <a:bodyPr/>
          <a:lstStyle/>
          <a:p>
            <a:pPr algn="r">
              <a:lnSpc>
                <a:spcPct val="100000"/>
              </a:lnSpc>
            </a:pPr>
            <a:fld id="{6A9954C5-5AE7-4660-9E09-9605C3FCFCD4}" type="slidenum">
              <a:rPr lang="en-US" sz="1050" b="0" strike="noStrike" spc="-1">
                <a:solidFill>
                  <a:srgbClr val="FFFFFF"/>
                </a:solidFill>
                <a:uFill>
                  <a:solidFill>
                    <a:srgbClr val="FFFFFF"/>
                  </a:solidFill>
                </a:uFill>
                <a:latin typeface="Calibri"/>
              </a:rPr>
              <a:t>‹#›</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231171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pPr>
              <a:lnSpc>
                <a:spcPct val="100000"/>
              </a:lnSpc>
            </a:pPr>
            <a:r>
              <a:rPr lang="en-US" sz="900" b="0" strike="noStrike" spc="-1">
                <a:solidFill>
                  <a:srgbClr val="FFFFFF"/>
                </a:solidFill>
                <a:uFill>
                  <a:solidFill>
                    <a:srgbClr val="FFFFFF"/>
                  </a:solidFill>
                </a:uFill>
                <a:latin typeface="Calibri"/>
              </a:rPr>
              <a:t>4/9/18</a:t>
            </a:r>
            <a:endParaRPr lang="en-US" sz="1400" b="0" strike="noStrike" spc="-1">
              <a:solidFill>
                <a:srgbClr val="000000"/>
              </a:solidFill>
              <a:uFill>
                <a:solidFill>
                  <a:srgbClr val="FFFFFF"/>
                </a:solidFill>
              </a:uFill>
              <a:latin typeface="Times New Roman"/>
            </a:endParaRP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sz="2400" b="0" strike="noStrike" spc="-1">
              <a:solidFill>
                <a:srgbClr val="000000"/>
              </a:solidFill>
              <a:uFill>
                <a:solidFill>
                  <a:srgbClr val="FFFFFF"/>
                </a:solidFill>
              </a:uFill>
              <a:latin typeface="Times New Roman"/>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pPr algn="r">
              <a:lnSpc>
                <a:spcPct val="100000"/>
              </a:lnSpc>
            </a:pPr>
            <a:fld id="{6A9954C5-5AE7-4660-9E09-9605C3FCFCD4}" type="slidenum">
              <a:rPr lang="en-US" sz="1050" b="0" strike="noStrike" spc="-1">
                <a:solidFill>
                  <a:srgbClr val="FFFFFF"/>
                </a:solidFill>
                <a:uFill>
                  <a:solidFill>
                    <a:srgbClr val="FFFFFF"/>
                  </a:solidFill>
                </a:uFill>
                <a:latin typeface="Calibri"/>
              </a:rPr>
              <a:t>‹#›</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9592884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pPr>
              <a:lnSpc>
                <a:spcPct val="100000"/>
              </a:lnSpc>
            </a:pPr>
            <a:r>
              <a:rPr lang="en-US" sz="900" b="0" strike="noStrike" spc="-1">
                <a:solidFill>
                  <a:srgbClr val="FFFFFF"/>
                </a:solidFill>
                <a:uFill>
                  <a:solidFill>
                    <a:srgbClr val="FFFFFF"/>
                  </a:solidFill>
                </a:uFill>
                <a:latin typeface="Calibri"/>
              </a:rPr>
              <a:t>4/9/18</a:t>
            </a:r>
            <a:endParaRPr lang="en-US" sz="1400" b="0" strike="noStrike" spc="-1">
              <a:solidFill>
                <a:srgbClr val="000000"/>
              </a:solidFill>
              <a:uFill>
                <a:solidFill>
                  <a:srgbClr val="FFFFFF"/>
                </a:solidFill>
              </a:uFill>
              <a:latin typeface="Times New Roman"/>
            </a:endParaRPr>
          </a:p>
        </p:txBody>
      </p:sp>
      <p:sp>
        <p:nvSpPr>
          <p:cNvPr id="6" name="Footer Placeholder 5"/>
          <p:cNvSpPr>
            <a:spLocks noGrp="1"/>
          </p:cNvSpPr>
          <p:nvPr>
            <p:ph type="ftr" sz="quarter" idx="11"/>
          </p:nvPr>
        </p:nvSpPr>
        <p:spPr/>
        <p:txBody>
          <a:bodyPr/>
          <a:lstStyle/>
          <a:p>
            <a:endParaRPr lang="en-US" sz="2400" b="0" strike="noStrike" spc="-1">
              <a:solidFill>
                <a:srgbClr val="000000"/>
              </a:solidFill>
              <a:uFill>
                <a:solidFill>
                  <a:srgbClr val="FFFFFF"/>
                </a:solidFill>
              </a:uFill>
              <a:latin typeface="Times New Roman"/>
            </a:endParaRPr>
          </a:p>
        </p:txBody>
      </p:sp>
      <p:sp>
        <p:nvSpPr>
          <p:cNvPr id="7" name="Slide Number Placeholder 6"/>
          <p:cNvSpPr>
            <a:spLocks noGrp="1"/>
          </p:cNvSpPr>
          <p:nvPr>
            <p:ph type="sldNum" sz="quarter" idx="12"/>
          </p:nvPr>
        </p:nvSpPr>
        <p:spPr/>
        <p:txBody>
          <a:bodyPr/>
          <a:lstStyle/>
          <a:p>
            <a:pPr algn="r">
              <a:lnSpc>
                <a:spcPct val="100000"/>
              </a:lnSpc>
            </a:pPr>
            <a:fld id="{6A9954C5-5AE7-4660-9E09-9605C3FCFCD4}" type="slidenum">
              <a:rPr lang="en-US" sz="1050" b="0" strike="noStrike" spc="-1">
                <a:solidFill>
                  <a:srgbClr val="FFFFFF"/>
                </a:solidFill>
                <a:uFill>
                  <a:solidFill>
                    <a:srgbClr val="FFFFFF"/>
                  </a:solidFill>
                </a:uFill>
                <a:latin typeface="Calibri"/>
              </a:rPr>
              <a:t>‹#›</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017322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pPr>
              <a:lnSpc>
                <a:spcPct val="100000"/>
              </a:lnSpc>
            </a:pPr>
            <a:r>
              <a:rPr lang="en-US" sz="900" b="0" strike="noStrike" spc="-1">
                <a:solidFill>
                  <a:srgbClr val="FFFFFF"/>
                </a:solidFill>
                <a:uFill>
                  <a:solidFill>
                    <a:srgbClr val="FFFFFF"/>
                  </a:solidFill>
                </a:uFill>
                <a:latin typeface="Calibri"/>
              </a:rPr>
              <a:t>4/9/18</a:t>
            </a:r>
            <a:endParaRPr lang="en-US" sz="14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sz="2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pPr algn="r">
              <a:lnSpc>
                <a:spcPct val="100000"/>
              </a:lnSpc>
            </a:pPr>
            <a:fld id="{6A9954C5-5AE7-4660-9E09-9605C3FCFCD4}" type="slidenum">
              <a:rPr lang="en-US" sz="1050" b="0" strike="noStrike" spc="-1">
                <a:solidFill>
                  <a:srgbClr val="FFFFFF"/>
                </a:solidFill>
                <a:uFill>
                  <a:solidFill>
                    <a:srgbClr val="FFFFFF"/>
                  </a:solidFill>
                </a:uFill>
                <a:latin typeface="Calibri"/>
              </a:rPr>
              <a:t>‹#›</a:t>
            </a:fld>
            <a:endParaRPr lang="en-US" sz="1400" b="0" strike="noStrike" spc="-1">
              <a:solidFill>
                <a:srgbClr val="000000"/>
              </a:solidFill>
              <a:uFill>
                <a:solidFill>
                  <a:srgbClr val="FFFFFF"/>
                </a:solidFill>
              </a:uFill>
              <a:latin typeface="Times New Roman"/>
            </a:endParaRPr>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8106854"/>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hyperlink" Target="https://github.com/SophiaBelkin/BelkinCodingBootcamp/blob/master/examples/blinkLED/blinkLED.ino"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comments" Target="../comments/commen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comments" Target="../comments/commen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customXml" Target="../ink/ink2.xml"/><Relationship Id="rId5" Type="http://schemas.openxmlformats.org/officeDocument/2006/relationships/image" Target="../media/image27.png"/><Relationship Id="rId4" Type="http://schemas.openxmlformats.org/officeDocument/2006/relationships/customXml" Target="../ink/ink1.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ifttt.com/" TargetMode="Externa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comments" Target="../comments/comment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hyperlink" Target="https://github.com/SophiaBelkin/BelkinCodingBootcamp" TargetMode="External"/><Relationship Id="rId3" Type="http://schemas.openxmlformats.org/officeDocument/2006/relationships/hyperlink" Target="https://www.makerspaces.com/arduino-uno-tutorial-beginners/" TargetMode="External"/><Relationship Id="rId7" Type="http://schemas.openxmlformats.org/officeDocument/2006/relationships/hyperlink" Target="https://www.hackster.io/Aritro/getting-started-with-esp-nodemcu-using-arduinoide-aa7267" TargetMode="External"/><Relationship Id="rId2" Type="http://schemas.openxmlformats.org/officeDocument/2006/relationships/hyperlink" Target="https://www.arduino.cc/en/Main/Software" TargetMode="External"/><Relationship Id="rId1" Type="http://schemas.openxmlformats.org/officeDocument/2006/relationships/slideLayout" Target="../slideLayouts/slideLayout7.xml"/><Relationship Id="rId6" Type="http://schemas.openxmlformats.org/officeDocument/2006/relationships/hyperlink" Target="http://www.oddwires.com/arduino-project-ideas/" TargetMode="External"/><Relationship Id="rId5" Type="http://schemas.openxmlformats.org/officeDocument/2006/relationships/hyperlink" Target="https://www.arduino.cc/en/tutorial/links" TargetMode="External"/><Relationship Id="rId4" Type="http://schemas.openxmlformats.org/officeDocument/2006/relationships/hyperlink" Target="https://www.makeuseof.com/tag/getting-started-with-arduino-a-beginners-guide/" TargetMode="External"/><Relationship Id="rId9" Type="http://schemas.openxmlformats.org/officeDocument/2006/relationships/comments" Target="../comments/comment6.xml"/></Relationships>
</file>

<file path=ppt/slides/_rels/slide35.xml.rels><?xml version="1.0" encoding="UTF-8" standalone="yes"?>
<Relationships xmlns="http://schemas.openxmlformats.org/package/2006/relationships"><Relationship Id="rId3" Type="http://schemas.openxmlformats.org/officeDocument/2006/relationships/hyperlink" Target="https://www.amazon.com/Massimo-Banzi/e/B00355CV22/ref=dp_byline_cont_book_1" TargetMode="External"/><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comments" Target="../comments/comment7.xml"/><Relationship Id="rId4" Type="http://schemas.openxmlformats.org/officeDocument/2006/relationships/hyperlink" Target="https://www.amazon.com/Michael-Shiloh/e/B00RDHBCWI/ref=dp_byline_cont_book_2"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www.amazon.com/Simon-Monk/e/B003VOT2DI/ref=dp_byline_cont_book_1" TargetMode="External"/><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comments" Target="../comments/comment8.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www.amazon.com/Ronald-Quan/e/B00DINI8K0/ref=dp_byline_cont_ebooks_1" TargetMode="External"/><Relationship Id="rId1" Type="http://schemas.openxmlformats.org/officeDocument/2006/relationships/slideLayout" Target="../slideLayouts/slideLayout7.xml"/><Relationship Id="rId4" Type="http://schemas.openxmlformats.org/officeDocument/2006/relationships/comments" Target="../comments/comment9.xml"/></Relationships>
</file>

<file path=ppt/slides/_rels/slide38.xml.rels><?xml version="1.0" encoding="UTF-8" standalone="yes"?>
<Relationships xmlns="http://schemas.openxmlformats.org/package/2006/relationships"><Relationship Id="rId3" Type="http://schemas.openxmlformats.org/officeDocument/2006/relationships/hyperlink" Target="https://www.amazon.com/John-Boxall/e/B00E776INU/ref=dp_byline_cont_book_1" TargetMode="External"/><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comments" Target="../comments/comment10.xml"/></Relationships>
</file>

<file path=ppt/slides/_rels/slide3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Shape 1"/>
          <p:cNvSpPr txBox="1"/>
          <p:nvPr/>
        </p:nvSpPr>
        <p:spPr>
          <a:xfrm>
            <a:off x="1097280" y="758880"/>
            <a:ext cx="10058040" cy="3565800"/>
          </a:xfrm>
          <a:prstGeom prst="rect">
            <a:avLst/>
          </a:prstGeom>
          <a:noFill/>
          <a:ln>
            <a:noFill/>
          </a:ln>
        </p:spPr>
        <p:txBody>
          <a:bodyPr anchor="b"/>
          <a:lstStyle/>
          <a:p>
            <a:pPr>
              <a:lnSpc>
                <a:spcPct val="85000"/>
              </a:lnSpc>
            </a:pPr>
            <a:r>
              <a:rPr lang="en-US" sz="8000" b="0" strike="noStrike" spc="-49" dirty="0">
                <a:solidFill>
                  <a:srgbClr val="262626"/>
                </a:solidFill>
                <a:uFill>
                  <a:solidFill>
                    <a:srgbClr val="FFFFFF"/>
                  </a:solidFill>
                </a:uFill>
                <a:latin typeface="Calibri Light"/>
              </a:rPr>
              <a:t>Introduction to Arduino &amp; Microcontroller Programming</a:t>
            </a:r>
            <a:endParaRPr lang="en-US" b="0" strike="noStrike" spc="-1" dirty="0">
              <a:solidFill>
                <a:srgbClr val="000000"/>
              </a:solidFill>
              <a:uFill>
                <a:solidFill>
                  <a:srgbClr val="FFFFFF"/>
                </a:solidFill>
              </a:uFill>
              <a:latin typeface="Calibri"/>
            </a:endParaRPr>
          </a:p>
        </p:txBody>
      </p:sp>
      <p:sp>
        <p:nvSpPr>
          <p:cNvPr id="88" name="TextShape 2"/>
          <p:cNvSpPr txBox="1"/>
          <p:nvPr/>
        </p:nvSpPr>
        <p:spPr>
          <a:xfrm>
            <a:off x="1097280" y="4599467"/>
            <a:ext cx="9143640" cy="1655280"/>
          </a:xfrm>
          <a:prstGeom prst="rect">
            <a:avLst/>
          </a:prstGeom>
          <a:noFill/>
          <a:ln>
            <a:noFill/>
          </a:ln>
        </p:spPr>
        <p:txBody>
          <a:bodyPr anchor="t"/>
          <a:lstStyle/>
          <a:p>
            <a:pPr>
              <a:lnSpc>
                <a:spcPct val="100000"/>
              </a:lnSpc>
            </a:pPr>
            <a:r>
              <a:rPr lang="en-US" sz="2400" b="0" strike="noStrike" cap="all" spc="199" dirty="0">
                <a:solidFill>
                  <a:srgbClr val="455F51"/>
                </a:solidFill>
                <a:uFill>
                  <a:solidFill>
                    <a:srgbClr val="FFFFFF"/>
                  </a:solidFill>
                </a:uFill>
                <a:latin typeface="Calibri Light"/>
              </a:rPr>
              <a:t>Coding Bootcamp @ Belkin</a:t>
            </a:r>
            <a:endParaRPr lang="en-US" sz="3200" b="0" strike="noStrike" spc="-1" dirty="0">
              <a:solidFill>
                <a:srgbClr val="000000"/>
              </a:solidFill>
              <a:uFill>
                <a:solidFill>
                  <a:srgbClr val="FFFFFF"/>
                </a:solidFill>
              </a:uFill>
              <a:latin typeface="Arial"/>
            </a:endParaRPr>
          </a:p>
          <a:p>
            <a:pPr>
              <a:lnSpc>
                <a:spcPct val="100000"/>
              </a:lnSpc>
            </a:pPr>
            <a:r>
              <a:rPr lang="en-US" sz="2400" cap="all" spc="199" dirty="0">
                <a:solidFill>
                  <a:srgbClr val="455F51"/>
                </a:solidFill>
                <a:uFill>
                  <a:solidFill>
                    <a:srgbClr val="FFFFFF"/>
                  </a:solidFill>
                </a:uFill>
                <a:latin typeface="Calibri Light"/>
              </a:rPr>
              <a:t>Apr-2019</a:t>
            </a:r>
            <a:endParaRPr lang="en-US" sz="32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6">
            <a:extLst>
              <a:ext uri="{FF2B5EF4-FFF2-40B4-BE49-F238E27FC236}">
                <a16:creationId xmlns:a16="http://schemas.microsoft.com/office/drawing/2014/main" id="{8AD94658-4765-F24F-9B05-DDCB69D5507B}"/>
              </a:ext>
            </a:extLst>
          </p:cNvPr>
          <p:cNvSpPr txBox="1"/>
          <p:nvPr/>
        </p:nvSpPr>
        <p:spPr>
          <a:xfrm>
            <a:off x="1016988" y="533934"/>
            <a:ext cx="9194896" cy="642366"/>
          </a:xfrm>
          <a:prstGeom prst="rect">
            <a:avLst/>
          </a:prstGeom>
          <a:noFill/>
          <a:ln>
            <a:noFill/>
          </a:ln>
        </p:spPr>
        <p:txBody>
          <a:bodyPr anchor="b"/>
          <a:lstStyle/>
          <a:p>
            <a:pPr>
              <a:lnSpc>
                <a:spcPct val="85000"/>
              </a:lnSpc>
            </a:pPr>
            <a:r>
              <a:rPr lang="en-US" sz="4000" b="0" strike="noStrike" spc="-49" dirty="0">
                <a:solidFill>
                  <a:srgbClr val="262626"/>
                </a:solidFill>
                <a:uFill>
                  <a:solidFill>
                    <a:srgbClr val="FFFFFF"/>
                  </a:solidFill>
                </a:uFill>
                <a:latin typeface="Calibri Light"/>
              </a:rPr>
              <a:t>Projects Overview</a:t>
            </a:r>
            <a:endParaRPr lang="en-US" sz="4000" b="0" strike="noStrike" spc="-1" dirty="0">
              <a:solidFill>
                <a:srgbClr val="000000"/>
              </a:solidFill>
              <a:uFill>
                <a:solidFill>
                  <a:srgbClr val="FFFFFF"/>
                </a:solidFill>
              </a:uFill>
              <a:latin typeface="Calibri"/>
            </a:endParaRPr>
          </a:p>
        </p:txBody>
      </p:sp>
      <p:sp>
        <p:nvSpPr>
          <p:cNvPr id="3" name="Line 5">
            <a:extLst>
              <a:ext uri="{FF2B5EF4-FFF2-40B4-BE49-F238E27FC236}">
                <a16:creationId xmlns:a16="http://schemas.microsoft.com/office/drawing/2014/main" id="{0A8292DF-5C06-1148-A842-DBDC7D31121F}"/>
              </a:ext>
            </a:extLst>
          </p:cNvPr>
          <p:cNvSpPr/>
          <p:nvPr/>
        </p:nvSpPr>
        <p:spPr>
          <a:xfrm flipV="1">
            <a:off x="1077721" y="1176300"/>
            <a:ext cx="9289598" cy="77891"/>
          </a:xfrm>
          <a:prstGeom prst="line">
            <a:avLst/>
          </a:prstGeom>
          <a:ln w="6480">
            <a:solidFill>
              <a:schemeClr val="tx2">
                <a:alpha val="90000"/>
              </a:schemeClr>
            </a:solidFill>
            <a:round/>
          </a:ln>
        </p:spPr>
        <p:style>
          <a:lnRef idx="1">
            <a:schemeClr val="accent1"/>
          </a:lnRef>
          <a:fillRef idx="0">
            <a:schemeClr val="accent1"/>
          </a:fillRef>
          <a:effectRef idx="0">
            <a:schemeClr val="accent1"/>
          </a:effectRef>
          <a:fontRef idx="minor"/>
        </p:style>
      </p:sp>
      <p:sp>
        <p:nvSpPr>
          <p:cNvPr id="4" name="TextShape 6">
            <a:extLst>
              <a:ext uri="{FF2B5EF4-FFF2-40B4-BE49-F238E27FC236}">
                <a16:creationId xmlns:a16="http://schemas.microsoft.com/office/drawing/2014/main" id="{584BE10A-6B8A-A74B-A183-FB5CF4E23A62}"/>
              </a:ext>
            </a:extLst>
          </p:cNvPr>
          <p:cNvSpPr txBox="1"/>
          <p:nvPr/>
        </p:nvSpPr>
        <p:spPr>
          <a:xfrm>
            <a:off x="1016988" y="1458097"/>
            <a:ext cx="9194896" cy="3929448"/>
          </a:xfrm>
          <a:prstGeom prst="rect">
            <a:avLst/>
          </a:prstGeom>
          <a:noFill/>
          <a:ln>
            <a:noFill/>
          </a:ln>
        </p:spPr>
        <p:txBody>
          <a:bodyPr anchor="b"/>
          <a:lstStyle/>
          <a:p>
            <a:pPr>
              <a:lnSpc>
                <a:spcPct val="85000"/>
              </a:lnSpc>
            </a:pPr>
            <a:r>
              <a:rPr lang="en-US" sz="2800" b="0" strike="noStrike" spc="-49" dirty="0">
                <a:solidFill>
                  <a:srgbClr val="262626"/>
                </a:solidFill>
                <a:uFill>
                  <a:solidFill>
                    <a:srgbClr val="FFFFFF"/>
                  </a:solidFill>
                </a:uFill>
                <a:latin typeface="Calibri Light"/>
              </a:rPr>
              <a:t>#1. Blink LED</a:t>
            </a:r>
          </a:p>
          <a:p>
            <a:pPr>
              <a:lnSpc>
                <a:spcPct val="85000"/>
              </a:lnSpc>
            </a:pPr>
            <a:endParaRPr lang="en-US" sz="2800" spc="-49" dirty="0">
              <a:solidFill>
                <a:srgbClr val="262626"/>
              </a:solidFill>
              <a:uFill>
                <a:solidFill>
                  <a:srgbClr val="FFFFFF"/>
                </a:solidFill>
              </a:uFill>
              <a:latin typeface="Calibri Light"/>
            </a:endParaRPr>
          </a:p>
          <a:p>
            <a:pPr>
              <a:lnSpc>
                <a:spcPct val="85000"/>
              </a:lnSpc>
            </a:pPr>
            <a:r>
              <a:rPr lang="en-US" sz="2800" b="0" strike="noStrike" spc="-49" dirty="0">
                <a:solidFill>
                  <a:srgbClr val="262626"/>
                </a:solidFill>
                <a:uFill>
                  <a:solidFill>
                    <a:srgbClr val="FFFFFF"/>
                  </a:solidFill>
                </a:uFill>
                <a:latin typeface="Calibri Light"/>
              </a:rPr>
              <a:t>#2. </a:t>
            </a:r>
            <a:r>
              <a:rPr lang="en-US" sz="2800" spc="-49" dirty="0">
                <a:solidFill>
                  <a:srgbClr val="404040"/>
                </a:solidFill>
                <a:uFill>
                  <a:solidFill>
                    <a:srgbClr val="FFFFFF"/>
                  </a:solidFill>
                </a:uFill>
                <a:latin typeface="Calibri Light"/>
              </a:rPr>
              <a:t>Serial Communication</a:t>
            </a:r>
          </a:p>
          <a:p>
            <a:pPr>
              <a:lnSpc>
                <a:spcPct val="85000"/>
              </a:lnSpc>
            </a:pPr>
            <a:endParaRPr lang="en-US" sz="2800" spc="-49" dirty="0">
              <a:solidFill>
                <a:srgbClr val="404040"/>
              </a:solidFill>
              <a:uFill>
                <a:solidFill>
                  <a:srgbClr val="FFFFFF"/>
                </a:solidFill>
              </a:uFill>
              <a:latin typeface="Calibri Light"/>
            </a:endParaRPr>
          </a:p>
          <a:p>
            <a:pPr>
              <a:lnSpc>
                <a:spcPct val="85000"/>
              </a:lnSpc>
            </a:pPr>
            <a:r>
              <a:rPr lang="en-US" sz="2800" spc="-49" dirty="0">
                <a:solidFill>
                  <a:srgbClr val="404040"/>
                </a:solidFill>
                <a:uFill>
                  <a:solidFill>
                    <a:srgbClr val="FFFFFF"/>
                  </a:solidFill>
                </a:uFill>
                <a:latin typeface="Calibri Light"/>
              </a:rPr>
              <a:t>#3. Setting a simple HTTP web server</a:t>
            </a:r>
          </a:p>
          <a:p>
            <a:pPr>
              <a:lnSpc>
                <a:spcPct val="85000"/>
              </a:lnSpc>
            </a:pPr>
            <a:endParaRPr lang="en-US" sz="2800" spc="-49" dirty="0">
              <a:solidFill>
                <a:srgbClr val="404040"/>
              </a:solidFill>
              <a:uFill>
                <a:solidFill>
                  <a:srgbClr val="FFFFFF"/>
                </a:solidFill>
              </a:uFill>
              <a:latin typeface="Calibri Light"/>
            </a:endParaRPr>
          </a:p>
          <a:p>
            <a:pPr>
              <a:lnSpc>
                <a:spcPct val="85000"/>
              </a:lnSpc>
            </a:pPr>
            <a:r>
              <a:rPr lang="en-US" sz="2800" spc="-49" dirty="0">
                <a:solidFill>
                  <a:srgbClr val="404040"/>
                </a:solidFill>
                <a:uFill>
                  <a:solidFill>
                    <a:srgbClr val="FFFFFF"/>
                  </a:solidFill>
                </a:uFill>
                <a:latin typeface="Calibri Light"/>
              </a:rPr>
              <a:t>#4. Creating a </a:t>
            </a:r>
            <a:r>
              <a:rPr lang="en-US" sz="2800" spc="-49" dirty="0" err="1">
                <a:solidFill>
                  <a:srgbClr val="404040"/>
                </a:solidFill>
                <a:uFill>
                  <a:solidFill>
                    <a:srgbClr val="FFFFFF"/>
                  </a:solidFill>
                </a:uFill>
                <a:latin typeface="Calibri Light"/>
              </a:rPr>
              <a:t>WiFi</a:t>
            </a:r>
            <a:r>
              <a:rPr lang="en-US" sz="2800" spc="-49" dirty="0">
                <a:solidFill>
                  <a:srgbClr val="404040"/>
                </a:solidFill>
                <a:uFill>
                  <a:solidFill>
                    <a:srgbClr val="FFFFFF"/>
                  </a:solidFill>
                </a:uFill>
                <a:latin typeface="Calibri Light"/>
              </a:rPr>
              <a:t> / Web Controlled LED</a:t>
            </a:r>
          </a:p>
          <a:p>
            <a:pPr>
              <a:lnSpc>
                <a:spcPct val="85000"/>
              </a:lnSpc>
            </a:pPr>
            <a:endParaRPr lang="en-US" sz="2800" spc="-49" dirty="0">
              <a:solidFill>
                <a:srgbClr val="404040"/>
              </a:solidFill>
              <a:uFill>
                <a:solidFill>
                  <a:srgbClr val="FFFFFF"/>
                </a:solidFill>
              </a:uFill>
              <a:latin typeface="Calibri Light"/>
            </a:endParaRPr>
          </a:p>
          <a:p>
            <a:pPr>
              <a:lnSpc>
                <a:spcPct val="85000"/>
              </a:lnSpc>
            </a:pPr>
            <a:r>
              <a:rPr lang="en-US" sz="2800" spc="-49" dirty="0">
                <a:solidFill>
                  <a:srgbClr val="404040"/>
                </a:solidFill>
                <a:uFill>
                  <a:solidFill>
                    <a:srgbClr val="FFFFFF"/>
                  </a:solidFill>
                </a:uFill>
                <a:latin typeface="Calibri Light"/>
              </a:rPr>
              <a:t>#5. Prototyping IoT with ESP8266 and IFTTT</a:t>
            </a:r>
            <a:endParaRPr lang="en-US" sz="2800" spc="-49" dirty="0">
              <a:solidFill>
                <a:srgbClr val="262626"/>
              </a:solidFill>
              <a:uFill>
                <a:solidFill>
                  <a:srgbClr val="FFFFFF"/>
                </a:solidFill>
              </a:uFill>
              <a:latin typeface="Calibri Light"/>
            </a:endParaRPr>
          </a:p>
          <a:p>
            <a:pPr>
              <a:lnSpc>
                <a:spcPct val="85000"/>
              </a:lnSpc>
            </a:pPr>
            <a:endParaRPr lang="en-US" sz="2800" b="0" strike="noStrike" spc="-1" dirty="0">
              <a:solidFill>
                <a:srgbClr val="000000"/>
              </a:solidFill>
              <a:uFill>
                <a:solidFill>
                  <a:srgbClr val="FFFFFF"/>
                </a:solidFill>
              </a:uFill>
              <a:latin typeface="Calibri"/>
            </a:endParaRPr>
          </a:p>
        </p:txBody>
      </p:sp>
    </p:spTree>
    <p:extLst>
      <p:ext uri="{BB962C8B-B14F-4D97-AF65-F5344CB8AC3E}">
        <p14:creationId xmlns:p14="http://schemas.microsoft.com/office/powerpoint/2010/main" val="474976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5" name="CustomShape 1"/>
          <p:cNvSpPr/>
          <p:nvPr/>
        </p:nvSpPr>
        <p:spPr>
          <a:xfrm>
            <a:off x="3240" y="6400800"/>
            <a:ext cx="1218852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36" name="CustomShape 2"/>
          <p:cNvSpPr/>
          <p:nvPr/>
        </p:nvSpPr>
        <p:spPr>
          <a:xfrm>
            <a:off x="0" y="6334200"/>
            <a:ext cx="12188520" cy="63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37" name="Line 3"/>
          <p:cNvSpPr/>
          <p:nvPr/>
        </p:nvSpPr>
        <p:spPr>
          <a:xfrm>
            <a:off x="1207440" y="4343400"/>
            <a:ext cx="9875520" cy="36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39" name="CustomShape 5"/>
          <p:cNvSpPr/>
          <p:nvPr/>
        </p:nvSpPr>
        <p:spPr>
          <a:xfrm>
            <a:off x="0" y="6400800"/>
            <a:ext cx="1219176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40" name="CustomShape 6"/>
          <p:cNvSpPr/>
          <p:nvPr/>
        </p:nvSpPr>
        <p:spPr>
          <a:xfrm>
            <a:off x="0" y="6334200"/>
            <a:ext cx="12191760" cy="6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41" name="Line 7"/>
          <p:cNvSpPr/>
          <p:nvPr/>
        </p:nvSpPr>
        <p:spPr>
          <a:xfrm>
            <a:off x="8209080" y="4343400"/>
            <a:ext cx="3200400" cy="360"/>
          </a:xfrm>
          <a:prstGeom prst="line">
            <a:avLst/>
          </a:prstGeom>
          <a:ln w="6480">
            <a:solidFill>
              <a:schemeClr val="tx2">
                <a:alpha val="90000"/>
              </a:schemeClr>
            </a:solidFill>
            <a:round/>
          </a:ln>
        </p:spPr>
        <p:style>
          <a:lnRef idx="1">
            <a:schemeClr val="accent1"/>
          </a:lnRef>
          <a:fillRef idx="0">
            <a:schemeClr val="accent1"/>
          </a:fillRef>
          <a:effectRef idx="0">
            <a:schemeClr val="accent1"/>
          </a:effectRef>
          <a:fontRef idx="minor"/>
        </p:style>
      </p:sp>
      <p:sp>
        <p:nvSpPr>
          <p:cNvPr id="143" name="TextShape 8"/>
          <p:cNvSpPr txBox="1"/>
          <p:nvPr/>
        </p:nvSpPr>
        <p:spPr>
          <a:xfrm>
            <a:off x="8141040" y="639000"/>
            <a:ext cx="3401640" cy="3685680"/>
          </a:xfrm>
          <a:prstGeom prst="rect">
            <a:avLst/>
          </a:prstGeom>
          <a:noFill/>
          <a:ln>
            <a:noFill/>
          </a:ln>
        </p:spPr>
        <p:txBody>
          <a:bodyPr anchor="b"/>
          <a:lstStyle/>
          <a:p>
            <a:pPr>
              <a:lnSpc>
                <a:spcPct val="85000"/>
              </a:lnSpc>
            </a:pPr>
            <a:r>
              <a:rPr lang="en-US" sz="5400" b="0" strike="noStrike" spc="-49">
                <a:solidFill>
                  <a:srgbClr val="262626"/>
                </a:solidFill>
                <a:uFill>
                  <a:solidFill>
                    <a:srgbClr val="FFFFFF"/>
                  </a:solidFill>
                </a:uFill>
                <a:latin typeface="Calibri Light"/>
              </a:rPr>
              <a:t>Our First Program</a:t>
            </a:r>
            <a:endParaRPr lang="en-US" sz="1800" b="0" strike="noStrike" spc="-1">
              <a:solidFill>
                <a:srgbClr val="000000"/>
              </a:solidFill>
              <a:uFill>
                <a:solidFill>
                  <a:srgbClr val="FFFFFF"/>
                </a:solidFill>
              </a:uFill>
              <a:latin typeface="Calibri"/>
            </a:endParaRPr>
          </a:p>
        </p:txBody>
      </p:sp>
      <p:pic>
        <p:nvPicPr>
          <p:cNvPr id="144" name="Picture 143"/>
          <p:cNvPicPr/>
          <p:nvPr/>
        </p:nvPicPr>
        <p:blipFill>
          <a:blip r:embed="rId3"/>
          <a:stretch/>
        </p:blipFill>
        <p:spPr>
          <a:xfrm>
            <a:off x="8078040" y="274320"/>
            <a:ext cx="3351960" cy="2513160"/>
          </a:xfrm>
          <a:prstGeom prst="rect">
            <a:avLst/>
          </a:prstGeom>
          <a:ln>
            <a:noFill/>
          </a:ln>
        </p:spPr>
      </p:pic>
      <p:sp>
        <p:nvSpPr>
          <p:cNvPr id="2" name="TextBox 1">
            <a:extLst>
              <a:ext uri="{FF2B5EF4-FFF2-40B4-BE49-F238E27FC236}">
                <a16:creationId xmlns:a16="http://schemas.microsoft.com/office/drawing/2014/main" id="{72FBE59B-1998-46F6-ACFC-529FE3DD5295}"/>
              </a:ext>
            </a:extLst>
          </p:cNvPr>
          <p:cNvSpPr txBox="1"/>
          <p:nvPr/>
        </p:nvSpPr>
        <p:spPr>
          <a:xfrm>
            <a:off x="699477" y="5965092"/>
            <a:ext cx="10040815"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hlinkClick r:id="rId4"/>
              </a:rPr>
              <a:t>https://github.com/SophiaBelkin/BelkinCodingBootcamp/blob/master/examples/blinkLED/BlinkLED.ino</a:t>
            </a:r>
            <a:endParaRPr lang="en-US" dirty="0"/>
          </a:p>
        </p:txBody>
      </p:sp>
      <p:pic>
        <p:nvPicPr>
          <p:cNvPr id="10" name="Picture 9">
            <a:extLst>
              <a:ext uri="{FF2B5EF4-FFF2-40B4-BE49-F238E27FC236}">
                <a16:creationId xmlns:a16="http://schemas.microsoft.com/office/drawing/2014/main" id="{C16D369C-8ABD-6940-94AB-73E6915645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477" y="1228198"/>
            <a:ext cx="6150275" cy="3541509"/>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21D53CA0-FDE7-4B62-AE74-A671E6B82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06FA22A8-DAD2-4DBF-BCF6-AA00E9D83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3" name="Straight Connector 32">
            <a:extLst>
              <a:ext uri="{FF2B5EF4-FFF2-40B4-BE49-F238E27FC236}">
                <a16:creationId xmlns:a16="http://schemas.microsoft.com/office/drawing/2014/main" id="{38CF2381-9166-48DC-8859-93B6A58939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5" name="Rectangle 34">
            <a:extLst>
              <a:ext uri="{FF2B5EF4-FFF2-40B4-BE49-F238E27FC236}">
                <a16:creationId xmlns:a16="http://schemas.microsoft.com/office/drawing/2014/main" id="{49F38109-6CA7-491B-A6A4-D2A06300E2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Shape 1">
            <a:extLst>
              <a:ext uri="{FF2B5EF4-FFF2-40B4-BE49-F238E27FC236}">
                <a16:creationId xmlns:a16="http://schemas.microsoft.com/office/drawing/2014/main" id="{192874C2-56B7-4E3F-9950-DE8AAF4C7994}"/>
              </a:ext>
            </a:extLst>
          </p:cNvPr>
          <p:cNvSpPr txBox="1"/>
          <p:nvPr/>
        </p:nvSpPr>
        <p:spPr>
          <a:xfrm>
            <a:off x="6729999" y="2873829"/>
            <a:ext cx="4813073" cy="1451283"/>
          </a:xfrm>
          <a:prstGeom prst="rect">
            <a:avLst/>
          </a:prstGeom>
        </p:spPr>
        <p:txBody>
          <a:bodyPr vert="horz" lIns="91440" tIns="45720" rIns="91440" bIns="45720" rtlCol="0" anchor="b">
            <a:normAutofit/>
          </a:bodyPr>
          <a:lstStyle/>
          <a:p>
            <a:pPr>
              <a:lnSpc>
                <a:spcPct val="85000"/>
              </a:lnSpc>
              <a:spcBef>
                <a:spcPct val="0"/>
              </a:spcBef>
              <a:spcAft>
                <a:spcPts val="600"/>
              </a:spcAft>
            </a:pPr>
            <a:r>
              <a:rPr lang="en-US" sz="8000" spc="-50" dirty="0">
                <a:solidFill>
                  <a:schemeClr val="tx1">
                    <a:lumMod val="85000"/>
                    <a:lumOff val="15000"/>
                  </a:schemeClr>
                </a:solidFill>
                <a:uFill>
                  <a:solidFill>
                    <a:srgbClr val="FFFFFF"/>
                  </a:solidFill>
                </a:uFill>
                <a:latin typeface="+mj-lt"/>
                <a:ea typeface="+mj-ea"/>
                <a:cs typeface="+mj-cs"/>
              </a:rPr>
              <a:t>Circuit</a:t>
            </a:r>
          </a:p>
        </p:txBody>
      </p:sp>
      <p:pic>
        <p:nvPicPr>
          <p:cNvPr id="6" name="Picture 5">
            <a:extLst>
              <a:ext uri="{FF2B5EF4-FFF2-40B4-BE49-F238E27FC236}">
                <a16:creationId xmlns:a16="http://schemas.microsoft.com/office/drawing/2014/main" id="{DD7DD750-424F-5E42-AC12-BF510718C604}"/>
              </a:ext>
            </a:extLst>
          </p:cNvPr>
          <p:cNvPicPr>
            <a:picLocks noChangeAspect="1"/>
          </p:cNvPicPr>
          <p:nvPr/>
        </p:nvPicPr>
        <p:blipFill rotWithShape="1">
          <a:blip r:embed="rId2">
            <a:extLst>
              <a:ext uri="{28A0092B-C50C-407E-A947-70E740481C1C}">
                <a14:useLocalDpi xmlns:a14="http://schemas.microsoft.com/office/drawing/2010/main" val="0"/>
              </a:ext>
            </a:extLst>
          </a:blip>
          <a:srcRect l="576" r="-1" b="-1"/>
          <a:stretch/>
        </p:blipFill>
        <p:spPr>
          <a:xfrm>
            <a:off x="633999" y="640081"/>
            <a:ext cx="5462001" cy="5054156"/>
          </a:xfrm>
          <a:prstGeom prst="rect">
            <a:avLst/>
          </a:prstGeom>
        </p:spPr>
      </p:pic>
      <p:cxnSp>
        <p:nvCxnSpPr>
          <p:cNvPr id="37" name="Straight Connector 36">
            <a:extLst>
              <a:ext uri="{FF2B5EF4-FFF2-40B4-BE49-F238E27FC236}">
                <a16:creationId xmlns:a16="http://schemas.microsoft.com/office/drawing/2014/main" id="{107708C9-4DE8-42DC-8556-86EFA6F0BB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8093E2E4-CE1B-4314-8AD0-0555B7CAC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a:extLst>
              <a:ext uri="{FF2B5EF4-FFF2-40B4-BE49-F238E27FC236}">
                <a16:creationId xmlns:a16="http://schemas.microsoft.com/office/drawing/2014/main" id="{A8D8D66C-6E87-4017-8A48-ED6A4578A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9150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1581D9-226D-4B28-96B5-EBAB61673C79}"/>
              </a:ext>
            </a:extLst>
          </p:cNvPr>
          <p:cNvSpPr txBox="1"/>
          <p:nvPr/>
        </p:nvSpPr>
        <p:spPr>
          <a:xfrm>
            <a:off x="220785" y="54708"/>
            <a:ext cx="10617199" cy="661719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dirty="0">
                <a:cs typeface="Calibri"/>
              </a:rPr>
              <a:t>Basic C/C++ Embedded programming terms</a:t>
            </a:r>
          </a:p>
          <a:p>
            <a:pPr algn="ctr"/>
            <a:endParaRPr lang="en-US" sz="3200" dirty="0">
              <a:cs typeface="Calibri"/>
            </a:endParaRPr>
          </a:p>
          <a:p>
            <a:r>
              <a:rPr lang="en-US" sz="2000" b="1" dirty="0">
                <a:cs typeface="Calibri"/>
              </a:rPr>
              <a:t>Variable</a:t>
            </a:r>
            <a:r>
              <a:rPr lang="en-US" sz="2000" dirty="0">
                <a:cs typeface="Calibri"/>
              </a:rPr>
              <a:t>: Variables are the parts of the program used to hold different values. Similar to X, Y, and other letters In algebra problems</a:t>
            </a:r>
          </a:p>
          <a:p>
            <a:endParaRPr lang="en-US" sz="2000" dirty="0">
              <a:cs typeface="Calibri"/>
            </a:endParaRPr>
          </a:p>
          <a:p>
            <a:r>
              <a:rPr lang="en-US" sz="2000" b="1" dirty="0">
                <a:cs typeface="Calibri"/>
              </a:rPr>
              <a:t>Loop</a:t>
            </a:r>
            <a:r>
              <a:rPr lang="en-US" sz="2000" dirty="0">
                <a:cs typeface="Calibri"/>
              </a:rPr>
              <a:t>: Loops are repeating sections of code, that may stop if certain criteria are met</a:t>
            </a:r>
          </a:p>
          <a:p>
            <a:endParaRPr lang="en-US" sz="2000" dirty="0">
              <a:cs typeface="Calibri"/>
            </a:endParaRPr>
          </a:p>
          <a:p>
            <a:r>
              <a:rPr lang="en-US" sz="2000" b="1" dirty="0">
                <a:cs typeface="Calibri"/>
              </a:rPr>
              <a:t>VCC/+, GND/-</a:t>
            </a:r>
            <a:r>
              <a:rPr lang="en-US" sz="2000" dirty="0">
                <a:cs typeface="Calibri"/>
              </a:rPr>
              <a:t>: In electronics these are used to indicate the positive, and negative voltage and will show how current should flow through the electronics</a:t>
            </a:r>
          </a:p>
          <a:p>
            <a:endParaRPr lang="en-US" sz="2000" b="1" dirty="0">
              <a:cs typeface="Calibri"/>
            </a:endParaRPr>
          </a:p>
          <a:p>
            <a:r>
              <a:rPr lang="en-US" sz="2000" b="1" dirty="0">
                <a:cs typeface="Calibri"/>
              </a:rPr>
              <a:t>Input / Output</a:t>
            </a:r>
            <a:r>
              <a:rPr lang="en-US" sz="2000" dirty="0">
                <a:cs typeface="Calibri"/>
              </a:rPr>
              <a:t>: The way that a computer receives or sends bits of information</a:t>
            </a:r>
          </a:p>
          <a:p>
            <a:endParaRPr lang="en-US" sz="2000" dirty="0">
              <a:cs typeface="Calibri"/>
            </a:endParaRPr>
          </a:p>
          <a:p>
            <a:r>
              <a:rPr lang="en-US" sz="2000" b="1" dirty="0">
                <a:cs typeface="Calibri"/>
              </a:rPr>
              <a:t>GPIO/IO pins</a:t>
            </a:r>
            <a:r>
              <a:rPr lang="en-US" sz="2000" dirty="0">
                <a:cs typeface="Calibri"/>
              </a:rPr>
              <a:t>: General purpose input output pins can be used as input or output devices, and can be turned on or off, or can detect if a connected signal is turned on or off </a:t>
            </a:r>
          </a:p>
          <a:p>
            <a:endParaRPr lang="en-US" sz="2000" dirty="0">
              <a:cs typeface="Calibri"/>
            </a:endParaRPr>
          </a:p>
          <a:p>
            <a:r>
              <a:rPr lang="en-US" sz="2000" b="1" dirty="0">
                <a:cs typeface="Calibri"/>
              </a:rPr>
              <a:t>Function</a:t>
            </a:r>
            <a:r>
              <a:rPr lang="en-US" sz="2000" dirty="0">
                <a:cs typeface="Calibri"/>
              </a:rPr>
              <a:t>: A function is a defined set of instructions that can be reused in a program without the programmer repeating the same instructions</a:t>
            </a:r>
            <a:endParaRPr lang="en-US" dirty="0"/>
          </a:p>
          <a:p>
            <a:endParaRPr lang="en-US" sz="2000" b="1" dirty="0">
              <a:cs typeface="Calibri"/>
            </a:endParaRPr>
          </a:p>
          <a:p>
            <a:r>
              <a:rPr lang="en-US" sz="2000" b="1" dirty="0">
                <a:cs typeface="Calibri"/>
              </a:rPr>
              <a:t>Library</a:t>
            </a:r>
            <a:r>
              <a:rPr lang="en-US" sz="2000" dirty="0">
                <a:cs typeface="Calibri"/>
              </a:rPr>
              <a:t>: A collection of functions typically designed to specialize at some specific task</a:t>
            </a:r>
            <a:endParaRPr lang="en-US" dirty="0">
              <a:cs typeface="Calibri"/>
            </a:endParaRPr>
          </a:p>
          <a:p>
            <a:endParaRPr lang="en-US" sz="2000" dirty="0">
              <a:cs typeface="Calibri"/>
            </a:endParaRPr>
          </a:p>
        </p:txBody>
      </p:sp>
    </p:spTree>
    <p:extLst>
      <p:ext uri="{BB962C8B-B14F-4D97-AF65-F5344CB8AC3E}">
        <p14:creationId xmlns:p14="http://schemas.microsoft.com/office/powerpoint/2010/main" val="39794473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extShape 1"/>
          <p:cNvSpPr txBox="1"/>
          <p:nvPr/>
        </p:nvSpPr>
        <p:spPr>
          <a:xfrm>
            <a:off x="1097280" y="286560"/>
            <a:ext cx="10058040" cy="1450440"/>
          </a:xfrm>
          <a:prstGeom prst="rect">
            <a:avLst/>
          </a:prstGeom>
          <a:noFill/>
          <a:ln>
            <a:noFill/>
          </a:ln>
        </p:spPr>
        <p:txBody>
          <a:bodyPr anchor="b"/>
          <a:lstStyle/>
          <a:p>
            <a:pPr>
              <a:lnSpc>
                <a:spcPct val="85000"/>
              </a:lnSpc>
            </a:pPr>
            <a:r>
              <a:rPr lang="en-US" sz="4800" b="0" strike="noStrike" spc="-49" dirty="0">
                <a:solidFill>
                  <a:srgbClr val="404040"/>
                </a:solidFill>
                <a:uFill>
                  <a:solidFill>
                    <a:srgbClr val="FFFFFF"/>
                  </a:solidFill>
                </a:uFill>
                <a:latin typeface="Calibri Light"/>
              </a:rPr>
              <a:t>#</a:t>
            </a:r>
            <a:r>
              <a:rPr lang="en-US" sz="4800" spc="-49" dirty="0">
                <a:solidFill>
                  <a:srgbClr val="404040"/>
                </a:solidFill>
                <a:uFill>
                  <a:solidFill>
                    <a:srgbClr val="FFFFFF"/>
                  </a:solidFill>
                </a:uFill>
                <a:latin typeface="Calibri Light"/>
              </a:rPr>
              <a:t>2</a:t>
            </a:r>
            <a:r>
              <a:rPr lang="en-US" sz="4800" b="0" strike="noStrike" spc="-49" dirty="0">
                <a:solidFill>
                  <a:srgbClr val="404040"/>
                </a:solidFill>
                <a:uFill>
                  <a:solidFill>
                    <a:srgbClr val="FFFFFF"/>
                  </a:solidFill>
                </a:uFill>
                <a:latin typeface="Calibri Light"/>
              </a:rPr>
              <a:t> Serial Communication</a:t>
            </a:r>
            <a:endParaRPr lang="en-US" sz="1800" b="0" strike="noStrike" spc="-1" dirty="0">
              <a:solidFill>
                <a:srgbClr val="000000"/>
              </a:solidFill>
              <a:uFill>
                <a:solidFill>
                  <a:srgbClr val="FFFFFF"/>
                </a:solidFill>
              </a:uFill>
              <a:latin typeface="Calibri"/>
            </a:endParaRPr>
          </a:p>
        </p:txBody>
      </p:sp>
      <p:sp>
        <p:nvSpPr>
          <p:cNvPr id="159" name="TextShape 2"/>
          <p:cNvSpPr txBox="1"/>
          <p:nvPr/>
        </p:nvSpPr>
        <p:spPr>
          <a:xfrm>
            <a:off x="1186560" y="2091240"/>
            <a:ext cx="10058040" cy="4023000"/>
          </a:xfrm>
          <a:prstGeom prst="rect">
            <a:avLst/>
          </a:prstGeom>
          <a:noFill/>
          <a:ln>
            <a:noFill/>
          </a:ln>
        </p:spPr>
        <p:txBody>
          <a:bodyPr lIns="0" rIns="0"/>
          <a:lstStyle/>
          <a:p>
            <a:pPr marL="457200" indent="-456840">
              <a:lnSpc>
                <a:spcPct val="100000"/>
              </a:lnSpc>
              <a:buClr>
                <a:srgbClr val="99CB38"/>
              </a:buClr>
              <a:buFont typeface="Arial"/>
              <a:buChar char="•"/>
            </a:pPr>
            <a:r>
              <a:rPr lang="en-US" sz="3200" b="0" strike="noStrike" spc="-1" dirty="0" err="1">
                <a:solidFill>
                  <a:srgbClr val="404040"/>
                </a:solidFill>
                <a:uFill>
                  <a:solidFill>
                    <a:srgbClr val="FFFFFF"/>
                  </a:solidFill>
                </a:uFill>
                <a:latin typeface="Calibri"/>
              </a:rPr>
              <a:t>Serial.begin</a:t>
            </a:r>
            <a:r>
              <a:rPr lang="en-US" sz="3200" b="0" strike="noStrike" spc="-1" dirty="0">
                <a:solidFill>
                  <a:srgbClr val="404040"/>
                </a:solidFill>
                <a:uFill>
                  <a:solidFill>
                    <a:srgbClr val="FFFFFF"/>
                  </a:solidFill>
                </a:uFill>
                <a:latin typeface="Calibri"/>
              </a:rPr>
              <a:t>(9600)</a:t>
            </a:r>
            <a:endParaRPr lang="en-US" sz="2000" b="0" strike="noStrike" spc="-1" dirty="0">
              <a:solidFill>
                <a:srgbClr val="404040"/>
              </a:solidFill>
              <a:uFill>
                <a:solidFill>
                  <a:srgbClr val="FFFFFF"/>
                </a:solidFill>
              </a:uFill>
              <a:latin typeface="Calibri"/>
            </a:endParaRPr>
          </a:p>
          <a:p>
            <a:pPr marL="457200" indent="-456840">
              <a:lnSpc>
                <a:spcPct val="100000"/>
              </a:lnSpc>
              <a:buClr>
                <a:srgbClr val="99CB38"/>
              </a:buClr>
              <a:buFont typeface="Arial"/>
              <a:buChar char="•"/>
            </a:pPr>
            <a:r>
              <a:rPr lang="en-US" sz="3200" b="0" strike="noStrike" spc="-1" dirty="0" err="1">
                <a:solidFill>
                  <a:srgbClr val="404040"/>
                </a:solidFill>
                <a:uFill>
                  <a:solidFill>
                    <a:srgbClr val="FFFFFF"/>
                  </a:solidFill>
                </a:uFill>
                <a:latin typeface="Calibri"/>
              </a:rPr>
              <a:t>Serial.print</a:t>
            </a:r>
            <a:r>
              <a:rPr lang="en-US" sz="3200" b="0" strike="noStrike" spc="-1" dirty="0">
                <a:solidFill>
                  <a:srgbClr val="404040"/>
                </a:solidFill>
                <a:uFill>
                  <a:solidFill>
                    <a:srgbClr val="FFFFFF"/>
                  </a:solidFill>
                </a:uFill>
                <a:latin typeface="Calibri"/>
              </a:rPr>
              <a:t>() or </a:t>
            </a:r>
            <a:r>
              <a:rPr lang="en-US" sz="3200" b="0" strike="noStrike" spc="-1" dirty="0" err="1">
                <a:solidFill>
                  <a:srgbClr val="404040"/>
                </a:solidFill>
                <a:uFill>
                  <a:solidFill>
                    <a:srgbClr val="FFFFFF"/>
                  </a:solidFill>
                </a:uFill>
                <a:latin typeface="Calibri"/>
              </a:rPr>
              <a:t>Serial.println</a:t>
            </a:r>
            <a:r>
              <a:rPr lang="en-US" sz="3200" b="0" strike="noStrike" spc="-1" dirty="0">
                <a:solidFill>
                  <a:srgbClr val="404040"/>
                </a:solidFill>
                <a:uFill>
                  <a:solidFill>
                    <a:srgbClr val="FFFFFF"/>
                  </a:solidFill>
                </a:uFill>
                <a:latin typeface="Calibri"/>
              </a:rPr>
              <a:t>()</a:t>
            </a:r>
            <a:endParaRPr lang="en-US" sz="2000" b="0" strike="noStrike" spc="-1" dirty="0">
              <a:solidFill>
                <a:srgbClr val="404040"/>
              </a:solidFill>
              <a:uFill>
                <a:solidFill>
                  <a:srgbClr val="FFFFFF"/>
                </a:solidFill>
              </a:uFill>
              <a:latin typeface="Calibri"/>
            </a:endParaRPr>
          </a:p>
          <a:p>
            <a:pPr>
              <a:lnSpc>
                <a:spcPct val="90000"/>
              </a:lnSpc>
            </a:pPr>
            <a:endParaRPr lang="en-US" sz="2000" b="0" strike="noStrike" spc="-1" dirty="0">
              <a:solidFill>
                <a:srgbClr val="404040"/>
              </a:solidFill>
              <a:uFill>
                <a:solidFill>
                  <a:srgbClr val="FFFFFF"/>
                </a:solidFill>
              </a:uFill>
              <a:latin typeface="Calibri"/>
            </a:endParaRPr>
          </a:p>
          <a:p>
            <a:pPr>
              <a:lnSpc>
                <a:spcPct val="90000"/>
              </a:lnSpc>
            </a:pPr>
            <a:endParaRPr lang="en-US" sz="2000" b="0" strike="noStrike" spc="-1" dirty="0">
              <a:solidFill>
                <a:srgbClr val="404040"/>
              </a:solidFill>
              <a:uFill>
                <a:solidFill>
                  <a:srgbClr val="FFFFFF"/>
                </a:solidFill>
              </a:uFill>
              <a:latin typeface="Calibri"/>
            </a:endParaRPr>
          </a:p>
          <a:p>
            <a:pPr>
              <a:lnSpc>
                <a:spcPct val="90000"/>
              </a:lnSpc>
            </a:pPr>
            <a:endParaRPr lang="en-US" sz="2000" b="0" strike="noStrike" spc="-1" dirty="0">
              <a:solidFill>
                <a:srgbClr val="404040"/>
              </a:solidFill>
              <a:uFill>
                <a:solidFill>
                  <a:srgbClr val="FFFFFF"/>
                </a:solidFill>
              </a:uFill>
              <a:latin typeface="Calibri"/>
            </a:endParaRPr>
          </a:p>
        </p:txBody>
      </p:sp>
      <p:pic>
        <p:nvPicPr>
          <p:cNvPr id="160" name="Picture 159"/>
          <p:cNvPicPr/>
          <p:nvPr/>
        </p:nvPicPr>
        <p:blipFill>
          <a:blip r:embed="rId3"/>
          <a:stretch/>
        </p:blipFill>
        <p:spPr>
          <a:xfrm>
            <a:off x="5912545" y="3193308"/>
            <a:ext cx="6278575" cy="2982852"/>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9" name="CustomShape 1"/>
          <p:cNvSpPr/>
          <p:nvPr/>
        </p:nvSpPr>
        <p:spPr>
          <a:xfrm>
            <a:off x="3240" y="6400800"/>
            <a:ext cx="1218852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50" name="CustomShape 2"/>
          <p:cNvSpPr/>
          <p:nvPr/>
        </p:nvSpPr>
        <p:spPr>
          <a:xfrm>
            <a:off x="0" y="6334200"/>
            <a:ext cx="12188520" cy="63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51" name="Line 3"/>
          <p:cNvSpPr/>
          <p:nvPr/>
        </p:nvSpPr>
        <p:spPr>
          <a:xfrm>
            <a:off x="1207440" y="4343400"/>
            <a:ext cx="9875520" cy="36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52" name="CustomShape 4"/>
          <p:cNvSpPr/>
          <p:nvPr/>
        </p:nvSpPr>
        <p:spPr>
          <a:xfrm>
            <a:off x="0" y="0"/>
            <a:ext cx="12191760" cy="63338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153" name="CustomShape 5"/>
          <p:cNvSpPr/>
          <p:nvPr/>
        </p:nvSpPr>
        <p:spPr>
          <a:xfrm>
            <a:off x="0" y="6400800"/>
            <a:ext cx="1219176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54" name="CustomShape 6"/>
          <p:cNvSpPr/>
          <p:nvPr/>
        </p:nvSpPr>
        <p:spPr>
          <a:xfrm>
            <a:off x="0" y="6334200"/>
            <a:ext cx="12191760" cy="6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55" name="Line 7"/>
          <p:cNvSpPr/>
          <p:nvPr/>
        </p:nvSpPr>
        <p:spPr>
          <a:xfrm>
            <a:off x="8209080" y="4343400"/>
            <a:ext cx="3200400" cy="360"/>
          </a:xfrm>
          <a:prstGeom prst="line">
            <a:avLst/>
          </a:prstGeom>
          <a:ln w="6480">
            <a:solidFill>
              <a:schemeClr val="tx2">
                <a:alpha val="90000"/>
              </a:schemeClr>
            </a:solidFill>
            <a:round/>
          </a:ln>
        </p:spPr>
        <p:style>
          <a:lnRef idx="1">
            <a:schemeClr val="accent1"/>
          </a:lnRef>
          <a:fillRef idx="0">
            <a:schemeClr val="accent1"/>
          </a:fillRef>
          <a:effectRef idx="0">
            <a:schemeClr val="accent1"/>
          </a:effectRef>
          <a:fontRef idx="minor"/>
        </p:style>
      </p:sp>
      <p:sp>
        <p:nvSpPr>
          <p:cNvPr id="157" name="TextShape 8"/>
          <p:cNvSpPr txBox="1"/>
          <p:nvPr/>
        </p:nvSpPr>
        <p:spPr>
          <a:xfrm>
            <a:off x="8141040" y="639000"/>
            <a:ext cx="3401640" cy="3685680"/>
          </a:xfrm>
          <a:prstGeom prst="rect">
            <a:avLst/>
          </a:prstGeom>
          <a:noFill/>
          <a:ln>
            <a:noFill/>
          </a:ln>
        </p:spPr>
        <p:txBody>
          <a:bodyPr anchor="b"/>
          <a:lstStyle/>
          <a:p>
            <a:pPr>
              <a:lnSpc>
                <a:spcPct val="85000"/>
              </a:lnSpc>
            </a:pPr>
            <a:r>
              <a:rPr lang="en-US" sz="6600" b="0" strike="noStrike" spc="-49">
                <a:solidFill>
                  <a:srgbClr val="262626"/>
                </a:solidFill>
                <a:uFill>
                  <a:solidFill>
                    <a:srgbClr val="FFFFFF"/>
                  </a:solidFill>
                </a:uFill>
                <a:latin typeface="Calibri Light"/>
              </a:rPr>
              <a:t>Serial Monitor </a:t>
            </a:r>
            <a:endParaRPr lang="en-US" sz="1800" b="0" strike="noStrike" spc="-1">
              <a:solidFill>
                <a:srgbClr val="000000"/>
              </a:solidFill>
              <a:uFill>
                <a:solidFill>
                  <a:srgbClr val="FFFFFF"/>
                </a:solidFill>
              </a:uFill>
              <a:latin typeface="Calibri"/>
            </a:endParaRPr>
          </a:p>
        </p:txBody>
      </p:sp>
      <p:pic>
        <p:nvPicPr>
          <p:cNvPr id="7" name="Picture 6">
            <a:extLst>
              <a:ext uri="{FF2B5EF4-FFF2-40B4-BE49-F238E27FC236}">
                <a16:creationId xmlns:a16="http://schemas.microsoft.com/office/drawing/2014/main" id="{33F10154-C8EC-8043-B787-0E905C2613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422" y="779545"/>
            <a:ext cx="876300" cy="787400"/>
          </a:xfrm>
          <a:prstGeom prst="rect">
            <a:avLst/>
          </a:prstGeom>
        </p:spPr>
      </p:pic>
      <p:pic>
        <p:nvPicPr>
          <p:cNvPr id="9" name="Picture 8">
            <a:extLst>
              <a:ext uri="{FF2B5EF4-FFF2-40B4-BE49-F238E27FC236}">
                <a16:creationId xmlns:a16="http://schemas.microsoft.com/office/drawing/2014/main" id="{A7419762-3F22-B74A-8E8C-689DA9E53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3570" y="713643"/>
            <a:ext cx="4813300" cy="4508500"/>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11F311-2E54-044D-9F7A-EB4AFB9394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0154" y="471170"/>
            <a:ext cx="7670800" cy="4635500"/>
          </a:xfrm>
          <a:prstGeom prst="rect">
            <a:avLst/>
          </a:prstGeom>
        </p:spPr>
      </p:pic>
      <p:sp>
        <p:nvSpPr>
          <p:cNvPr id="4" name="TextBox 3">
            <a:extLst>
              <a:ext uri="{FF2B5EF4-FFF2-40B4-BE49-F238E27FC236}">
                <a16:creationId xmlns:a16="http://schemas.microsoft.com/office/drawing/2014/main" id="{8694FE50-292A-6046-8B2D-4615780852F9}"/>
              </a:ext>
            </a:extLst>
          </p:cNvPr>
          <p:cNvSpPr txBox="1"/>
          <p:nvPr/>
        </p:nvSpPr>
        <p:spPr>
          <a:xfrm>
            <a:off x="-154775" y="5890269"/>
            <a:ext cx="12043507" cy="33855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t>https://</a:t>
            </a:r>
            <a:r>
              <a:rPr lang="en-US" sz="1600" dirty="0" err="1"/>
              <a:t>github.com</a:t>
            </a:r>
            <a:r>
              <a:rPr lang="en-US" sz="1600" dirty="0"/>
              <a:t>/</a:t>
            </a:r>
            <a:r>
              <a:rPr lang="en-US" sz="1600" dirty="0" err="1"/>
              <a:t>SophiaBelkin</a:t>
            </a:r>
            <a:r>
              <a:rPr lang="en-US" sz="1600" dirty="0"/>
              <a:t>/</a:t>
            </a:r>
            <a:r>
              <a:rPr lang="en-US" sz="1600" dirty="0" err="1"/>
              <a:t>BelkinCodingBootcamp</a:t>
            </a:r>
            <a:r>
              <a:rPr lang="en-US" sz="1600" dirty="0"/>
              <a:t>/blob/master/examples/</a:t>
            </a:r>
            <a:r>
              <a:rPr lang="en-US" sz="1600" dirty="0" err="1"/>
              <a:t>CommunicationSerial</a:t>
            </a:r>
            <a:r>
              <a:rPr lang="en-US" sz="1600" dirty="0"/>
              <a:t>/</a:t>
            </a:r>
            <a:r>
              <a:rPr lang="en-US" sz="1600" dirty="0" err="1"/>
              <a:t>CommunicationSerial.ino</a:t>
            </a:r>
            <a:endParaRPr lang="en-US" sz="1600" dirty="0"/>
          </a:p>
        </p:txBody>
      </p:sp>
    </p:spTree>
    <p:extLst>
      <p:ext uri="{BB962C8B-B14F-4D97-AF65-F5344CB8AC3E}">
        <p14:creationId xmlns:p14="http://schemas.microsoft.com/office/powerpoint/2010/main" val="3823373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CustomShape 1"/>
          <p:cNvSpPr/>
          <p:nvPr/>
        </p:nvSpPr>
        <p:spPr>
          <a:xfrm>
            <a:off x="3240" y="6400800"/>
            <a:ext cx="1218852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50" name="CustomShape 2"/>
          <p:cNvSpPr/>
          <p:nvPr/>
        </p:nvSpPr>
        <p:spPr>
          <a:xfrm>
            <a:off x="0" y="6334200"/>
            <a:ext cx="12188520" cy="63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51" name="Line 3"/>
          <p:cNvSpPr/>
          <p:nvPr/>
        </p:nvSpPr>
        <p:spPr>
          <a:xfrm>
            <a:off x="1207440" y="4343400"/>
            <a:ext cx="9875520" cy="36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53" name="CustomShape 5"/>
          <p:cNvSpPr/>
          <p:nvPr/>
        </p:nvSpPr>
        <p:spPr>
          <a:xfrm>
            <a:off x="0" y="6400800"/>
            <a:ext cx="1219176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54" name="CustomShape 6"/>
          <p:cNvSpPr/>
          <p:nvPr/>
        </p:nvSpPr>
        <p:spPr>
          <a:xfrm>
            <a:off x="0" y="6334200"/>
            <a:ext cx="12191760" cy="6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55" name="Line 7"/>
          <p:cNvSpPr/>
          <p:nvPr/>
        </p:nvSpPr>
        <p:spPr>
          <a:xfrm>
            <a:off x="8209080" y="4343400"/>
            <a:ext cx="3200400" cy="360"/>
          </a:xfrm>
          <a:prstGeom prst="line">
            <a:avLst/>
          </a:prstGeom>
          <a:ln w="6480">
            <a:solidFill>
              <a:schemeClr val="tx2">
                <a:alpha val="90000"/>
              </a:schemeClr>
            </a:solidFill>
            <a:round/>
          </a:ln>
        </p:spPr>
        <p:style>
          <a:lnRef idx="1">
            <a:schemeClr val="accent1"/>
          </a:lnRef>
          <a:fillRef idx="0">
            <a:schemeClr val="accent1"/>
          </a:fillRef>
          <a:effectRef idx="0">
            <a:schemeClr val="accent1"/>
          </a:effectRef>
          <a:fontRef idx="minor"/>
        </p:style>
      </p:sp>
      <p:sp>
        <p:nvSpPr>
          <p:cNvPr id="157" name="TextShape 8"/>
          <p:cNvSpPr txBox="1"/>
          <p:nvPr/>
        </p:nvSpPr>
        <p:spPr>
          <a:xfrm>
            <a:off x="8141040" y="639000"/>
            <a:ext cx="3401640" cy="3685680"/>
          </a:xfrm>
          <a:prstGeom prst="rect">
            <a:avLst/>
          </a:prstGeom>
          <a:noFill/>
          <a:ln>
            <a:noFill/>
          </a:ln>
        </p:spPr>
        <p:txBody>
          <a:bodyPr anchor="b"/>
          <a:lstStyle/>
          <a:p>
            <a:pPr>
              <a:lnSpc>
                <a:spcPct val="85000"/>
              </a:lnSpc>
            </a:pPr>
            <a:r>
              <a:rPr lang="en-US" sz="6600" b="0" strike="noStrike" spc="-49">
                <a:solidFill>
                  <a:srgbClr val="262626"/>
                </a:solidFill>
                <a:uFill>
                  <a:solidFill>
                    <a:srgbClr val="FFFFFF"/>
                  </a:solidFill>
                </a:uFill>
                <a:latin typeface="Calibri Light"/>
              </a:rPr>
              <a:t>Serial Monitor </a:t>
            </a:r>
            <a:endParaRPr lang="en-US" sz="1800" b="0" strike="noStrike" spc="-1">
              <a:solidFill>
                <a:srgbClr val="000000"/>
              </a:solidFill>
              <a:uFill>
                <a:solidFill>
                  <a:srgbClr val="FFFFFF"/>
                </a:solidFill>
              </a:uFill>
              <a:latin typeface="Calibri"/>
            </a:endParaRPr>
          </a:p>
        </p:txBody>
      </p:sp>
      <p:sp>
        <p:nvSpPr>
          <p:cNvPr id="2" name="TextBox 1">
            <a:extLst>
              <a:ext uri="{FF2B5EF4-FFF2-40B4-BE49-F238E27FC236}">
                <a16:creationId xmlns:a16="http://schemas.microsoft.com/office/drawing/2014/main" id="{76E2B995-782E-48C8-A7E6-C97361352499}"/>
              </a:ext>
            </a:extLst>
          </p:cNvPr>
          <p:cNvSpPr txBox="1"/>
          <p:nvPr/>
        </p:nvSpPr>
        <p:spPr>
          <a:xfrm>
            <a:off x="-154775" y="5890269"/>
            <a:ext cx="12043507" cy="33855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t>https://</a:t>
            </a:r>
            <a:r>
              <a:rPr lang="en-US" sz="1600" dirty="0" err="1"/>
              <a:t>github.com</a:t>
            </a:r>
            <a:r>
              <a:rPr lang="en-US" sz="1600" dirty="0"/>
              <a:t>/</a:t>
            </a:r>
            <a:r>
              <a:rPr lang="en-US" sz="1600" dirty="0" err="1"/>
              <a:t>SophiaBelkin</a:t>
            </a:r>
            <a:r>
              <a:rPr lang="en-US" sz="1600" dirty="0"/>
              <a:t>/</a:t>
            </a:r>
            <a:r>
              <a:rPr lang="en-US" sz="1600" dirty="0" err="1"/>
              <a:t>BelkinCodingBootcamp</a:t>
            </a:r>
            <a:r>
              <a:rPr lang="en-US" sz="1600" dirty="0"/>
              <a:t>/blob/master/examples/</a:t>
            </a:r>
            <a:r>
              <a:rPr lang="en-US" sz="1600" dirty="0" err="1"/>
              <a:t>CommunicationSerial</a:t>
            </a:r>
            <a:r>
              <a:rPr lang="en-US" sz="1600" dirty="0"/>
              <a:t>/</a:t>
            </a:r>
            <a:r>
              <a:rPr lang="en-US" sz="1600" dirty="0" err="1"/>
              <a:t>CommunicationSerial.ino</a:t>
            </a:r>
            <a:endParaRPr lang="en-US" sz="1600" dirty="0"/>
          </a:p>
        </p:txBody>
      </p:sp>
      <p:pic>
        <p:nvPicPr>
          <p:cNvPr id="4" name="Picture 3">
            <a:extLst>
              <a:ext uri="{FF2B5EF4-FFF2-40B4-BE49-F238E27FC236}">
                <a16:creationId xmlns:a16="http://schemas.microsoft.com/office/drawing/2014/main" id="{0CD55B15-7981-2845-AE78-86827D4631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111" y="1135263"/>
            <a:ext cx="7272409" cy="4063314"/>
          </a:xfrm>
          <a:prstGeom prst="rect">
            <a:avLst/>
          </a:prstGeom>
        </p:spPr>
      </p:pic>
    </p:spTree>
    <p:extLst>
      <p:ext uri="{BB962C8B-B14F-4D97-AF65-F5344CB8AC3E}">
        <p14:creationId xmlns:p14="http://schemas.microsoft.com/office/powerpoint/2010/main" val="324991896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1" name="Rectangle 103">
            <a:extLst>
              <a:ext uri="{FF2B5EF4-FFF2-40B4-BE49-F238E27FC236}">
                <a16:creationId xmlns:a16="http://schemas.microsoft.com/office/drawing/2014/main" id="{3CFC9789-57F4-4B9C-ABAA-6F7C8BADCAE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 name="Rectangle 105">
            <a:extLst>
              <a:ext uri="{FF2B5EF4-FFF2-40B4-BE49-F238E27FC236}">
                <a16:creationId xmlns:a16="http://schemas.microsoft.com/office/drawing/2014/main" id="{9B54F538-07DE-4652-B506-5D16E3EBBB0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3" name="Straight Connector 107">
            <a:extLst>
              <a:ext uri="{FF2B5EF4-FFF2-40B4-BE49-F238E27FC236}">
                <a16:creationId xmlns:a16="http://schemas.microsoft.com/office/drawing/2014/main" id="{03D56195-A6AC-4958-8B87-F7D009353EB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4" name="Rectangle 109">
            <a:extLst>
              <a:ext uri="{FF2B5EF4-FFF2-40B4-BE49-F238E27FC236}">
                <a16:creationId xmlns:a16="http://schemas.microsoft.com/office/drawing/2014/main" id="{605A42EF-68E6-4808-81CD-E5ABD0ED92C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11">
            <a:extLst>
              <a:ext uri="{FF2B5EF4-FFF2-40B4-BE49-F238E27FC236}">
                <a16:creationId xmlns:a16="http://schemas.microsoft.com/office/drawing/2014/main" id="{937C076B-00B1-4629-B27F-A86F9885FB4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 name="Rectangle 113">
            <a:extLst>
              <a:ext uri="{FF2B5EF4-FFF2-40B4-BE49-F238E27FC236}">
                <a16:creationId xmlns:a16="http://schemas.microsoft.com/office/drawing/2014/main" id="{3FE9C285-56FB-4B36-8ECA-C2D6596AA90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7" name="Straight Connector 115">
            <a:extLst>
              <a:ext uri="{FF2B5EF4-FFF2-40B4-BE49-F238E27FC236}">
                <a16:creationId xmlns:a16="http://schemas.microsoft.com/office/drawing/2014/main" id="{3C4A154E-1950-4755-A5FC-5998EE0CC14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163" name="Picture 162"/>
          <p:cNvPicPr/>
          <p:nvPr/>
        </p:nvPicPr>
        <p:blipFill>
          <a:blip r:embed="rId3"/>
          <a:stretch/>
        </p:blipFill>
        <p:spPr>
          <a:xfrm>
            <a:off x="145352" y="995266"/>
            <a:ext cx="6152667" cy="4141027"/>
          </a:xfrm>
          <a:prstGeom prst="rect">
            <a:avLst/>
          </a:prstGeom>
        </p:spPr>
      </p:pic>
      <p:sp>
        <p:nvSpPr>
          <p:cNvPr id="161" name="TextShape 1"/>
          <p:cNvSpPr txBox="1"/>
          <p:nvPr/>
        </p:nvSpPr>
        <p:spPr>
          <a:xfrm>
            <a:off x="6411685" y="634946"/>
            <a:ext cx="5127171" cy="1450757"/>
          </a:xfrm>
          <a:prstGeom prst="rect">
            <a:avLst/>
          </a:prstGeom>
        </p:spPr>
        <p:txBody>
          <a:bodyPr vert="horz" lIns="91440" tIns="45720" rIns="91440" bIns="45720" rtlCol="0" anchor="b">
            <a:normAutofit/>
          </a:bodyPr>
          <a:lstStyle/>
          <a:p>
            <a:pPr>
              <a:lnSpc>
                <a:spcPct val="85000"/>
              </a:lnSpc>
              <a:spcBef>
                <a:spcPct val="0"/>
              </a:spcBef>
              <a:spcAft>
                <a:spcPts val="600"/>
              </a:spcAft>
            </a:pPr>
            <a:r>
              <a:rPr lang="en-US" sz="3400" b="0" strike="noStrike" spc="-50" dirty="0">
                <a:solidFill>
                  <a:schemeClr val="tx1">
                    <a:lumMod val="75000"/>
                    <a:lumOff val="25000"/>
                  </a:schemeClr>
                </a:solidFill>
                <a:uFill>
                  <a:solidFill>
                    <a:srgbClr val="FFFFFF"/>
                  </a:solidFill>
                </a:uFill>
                <a:latin typeface="+mj-lt"/>
                <a:ea typeface="+mj-ea"/>
                <a:cs typeface="+mj-cs"/>
              </a:rPr>
              <a:t>How does the Internet work
( Clients and Servers )</a:t>
            </a:r>
          </a:p>
        </p:txBody>
      </p:sp>
      <p:sp>
        <p:nvSpPr>
          <p:cNvPr id="162" name="TextShape 2"/>
          <p:cNvSpPr txBox="1"/>
          <p:nvPr/>
        </p:nvSpPr>
        <p:spPr>
          <a:xfrm>
            <a:off x="6411684" y="2198914"/>
            <a:ext cx="5127172" cy="3670180"/>
          </a:xfrm>
          <a:prstGeom prst="rect">
            <a:avLst/>
          </a:prstGeom>
        </p:spPr>
        <p:txBody>
          <a:bodyPr vert="horz" lIns="0" tIns="45720" rIns="0" bIns="45720" rtlCol="0">
            <a:normAutofit/>
          </a:bodyPr>
          <a:lstStyle/>
          <a:p>
            <a:pPr marL="431800" indent="-323850">
              <a:lnSpc>
                <a:spcPct val="90000"/>
              </a:lnSpc>
              <a:spcAft>
                <a:spcPts val="600"/>
              </a:spcAft>
              <a:buClr>
                <a:schemeClr val="accent1"/>
              </a:buClr>
              <a:buSzPct val="45000"/>
              <a:buFont typeface="Calibri" panose="020F0502020204030204" pitchFamily="34" charset="0"/>
              <a:buChar char=""/>
            </a:pPr>
            <a:r>
              <a:rPr lang="en-US" b="1" strike="noStrike" spc="-1" dirty="0">
                <a:solidFill>
                  <a:schemeClr val="tx1">
                    <a:lumMod val="75000"/>
                    <a:lumOff val="25000"/>
                  </a:schemeClr>
                </a:solidFill>
                <a:uFill>
                  <a:solidFill>
                    <a:srgbClr val="FFFFFF"/>
                  </a:solidFill>
                </a:uFill>
              </a:rPr>
              <a:t>TCP/IP</a:t>
            </a:r>
            <a:r>
              <a:rPr lang="en-US" b="0" strike="noStrike" spc="-1" dirty="0">
                <a:solidFill>
                  <a:schemeClr val="tx1">
                    <a:lumMod val="75000"/>
                    <a:lumOff val="25000"/>
                  </a:schemeClr>
                </a:solidFill>
                <a:uFill>
                  <a:solidFill>
                    <a:srgbClr val="FFFFFF"/>
                  </a:solidFill>
                </a:uFill>
              </a:rPr>
              <a:t> – A set of protocols for sending and receiving data using packets and addresses</a:t>
            </a:r>
            <a:endParaRPr lang="en-US" dirty="0">
              <a:solidFill>
                <a:schemeClr val="tx1">
                  <a:lumMod val="75000"/>
                  <a:lumOff val="25000"/>
                </a:schemeClr>
              </a:solidFill>
            </a:endParaRPr>
          </a:p>
          <a:p>
            <a:pPr marL="431800" indent="-323850">
              <a:lnSpc>
                <a:spcPct val="90000"/>
              </a:lnSpc>
              <a:spcAft>
                <a:spcPts val="600"/>
              </a:spcAft>
              <a:buClr>
                <a:schemeClr val="accent1"/>
              </a:buClr>
              <a:buSzPct val="45000"/>
              <a:buFont typeface="Calibri" panose="020F0502020204030204" pitchFamily="34" charset="0"/>
              <a:buChar char=""/>
            </a:pPr>
            <a:r>
              <a:rPr lang="en-US" b="1" strike="noStrike" spc="-1" dirty="0">
                <a:solidFill>
                  <a:schemeClr val="tx1">
                    <a:lumMod val="75000"/>
                    <a:lumOff val="25000"/>
                  </a:schemeClr>
                </a:solidFill>
                <a:uFill>
                  <a:solidFill>
                    <a:srgbClr val="FFFFFF"/>
                  </a:solidFill>
                </a:uFill>
              </a:rPr>
              <a:t>Client </a:t>
            </a:r>
            <a:r>
              <a:rPr lang="en-US" b="0" strike="noStrike" spc="-1" dirty="0">
                <a:solidFill>
                  <a:schemeClr val="tx1">
                    <a:lumMod val="75000"/>
                    <a:lumOff val="25000"/>
                  </a:schemeClr>
                </a:solidFill>
                <a:uFill>
                  <a:solidFill>
                    <a:srgbClr val="FFFFFF"/>
                  </a:solidFill>
                </a:uFill>
              </a:rPr>
              <a:t>– A program that ‘connects’ to servers to start </a:t>
            </a:r>
            <a:r>
              <a:rPr lang="en-US" spc="-1" dirty="0">
                <a:solidFill>
                  <a:schemeClr val="tx1">
                    <a:lumMod val="75000"/>
                    <a:lumOff val="25000"/>
                  </a:schemeClr>
                </a:solidFill>
                <a:uFill>
                  <a:solidFill>
                    <a:srgbClr val="FFFFFF"/>
                  </a:solidFill>
                </a:uFill>
              </a:rPr>
              <a:t>communication</a:t>
            </a:r>
            <a:br>
              <a:rPr lang="en-US" spc="-1" dirty="0">
                <a:solidFill>
                  <a:schemeClr val="tx1">
                    <a:lumMod val="75000"/>
                    <a:lumOff val="25000"/>
                  </a:schemeClr>
                </a:solidFill>
              </a:rPr>
            </a:br>
            <a:r>
              <a:rPr lang="en-US" b="1" i="1" spc="-1" dirty="0">
                <a:solidFill>
                  <a:schemeClr val="tx1">
                    <a:lumMod val="75000"/>
                    <a:lumOff val="25000"/>
                  </a:schemeClr>
                </a:solidFill>
                <a:uFill>
                  <a:solidFill>
                    <a:srgbClr val="FFFFFF"/>
                  </a:solidFill>
                </a:uFill>
              </a:rPr>
              <a:t>web</a:t>
            </a:r>
            <a:r>
              <a:rPr lang="en-US" b="1" i="1" strike="noStrike" spc="-1" dirty="0">
                <a:solidFill>
                  <a:schemeClr val="tx1">
                    <a:lumMod val="75000"/>
                    <a:lumOff val="25000"/>
                  </a:schemeClr>
                </a:solidFill>
                <a:uFill>
                  <a:solidFill>
                    <a:srgbClr val="FFFFFF"/>
                  </a:solidFill>
                </a:uFill>
              </a:rPr>
              <a:t> browsers</a:t>
            </a:r>
            <a:r>
              <a:rPr lang="en-US" b="0" i="1" strike="noStrike" spc="-1" dirty="0">
                <a:solidFill>
                  <a:schemeClr val="tx1">
                    <a:lumMod val="75000"/>
                    <a:lumOff val="25000"/>
                  </a:schemeClr>
                </a:solidFill>
                <a:uFill>
                  <a:solidFill>
                    <a:srgbClr val="FFFFFF"/>
                  </a:solidFill>
                </a:uFill>
              </a:rPr>
              <a:t> are a client program</a:t>
            </a:r>
            <a:endParaRPr lang="en-US" b="0" strike="noStrike" spc="-1" dirty="0">
              <a:solidFill>
                <a:schemeClr val="tx1">
                  <a:lumMod val="75000"/>
                  <a:lumOff val="25000"/>
                </a:schemeClr>
              </a:solidFill>
            </a:endParaRPr>
          </a:p>
          <a:p>
            <a:pPr marL="431800" indent="-323850">
              <a:lnSpc>
                <a:spcPct val="90000"/>
              </a:lnSpc>
              <a:spcAft>
                <a:spcPts val="600"/>
              </a:spcAft>
              <a:buClr>
                <a:schemeClr val="accent1"/>
              </a:buClr>
              <a:buSzPct val="45000"/>
              <a:buFont typeface="Calibri" panose="020F0502020204030204" pitchFamily="34" charset="0"/>
              <a:buChar char=""/>
            </a:pPr>
            <a:r>
              <a:rPr lang="en-US" b="1" strike="noStrike" spc="-1" dirty="0">
                <a:solidFill>
                  <a:schemeClr val="tx1">
                    <a:lumMod val="75000"/>
                    <a:lumOff val="25000"/>
                  </a:schemeClr>
                </a:solidFill>
                <a:uFill>
                  <a:solidFill>
                    <a:srgbClr val="FFFFFF"/>
                  </a:solidFill>
                </a:uFill>
              </a:rPr>
              <a:t>Server</a:t>
            </a:r>
            <a:r>
              <a:rPr lang="en-US" b="0" strike="noStrike" spc="-1" dirty="0">
                <a:solidFill>
                  <a:schemeClr val="tx1">
                    <a:lumMod val="75000"/>
                    <a:lumOff val="25000"/>
                  </a:schemeClr>
                </a:solidFill>
                <a:uFill>
                  <a:solidFill>
                    <a:srgbClr val="FFFFFF"/>
                  </a:solidFill>
                </a:uFill>
              </a:rPr>
              <a:t> – A program that ‘accepts’ connections from client </a:t>
            </a:r>
            <a:r>
              <a:rPr lang="en-US" spc="-1" dirty="0">
                <a:solidFill>
                  <a:schemeClr val="tx1">
                    <a:lumMod val="75000"/>
                    <a:lumOff val="25000"/>
                  </a:schemeClr>
                </a:solidFill>
                <a:uFill>
                  <a:solidFill>
                    <a:srgbClr val="FFFFFF"/>
                  </a:solidFill>
                </a:uFill>
              </a:rPr>
              <a:t>programs</a:t>
            </a:r>
            <a:br>
              <a:rPr lang="en-US" spc="-1" dirty="0">
                <a:solidFill>
                  <a:schemeClr val="tx1">
                    <a:lumMod val="75000"/>
                    <a:lumOff val="25000"/>
                  </a:schemeClr>
                </a:solidFill>
              </a:rPr>
            </a:br>
            <a:r>
              <a:rPr lang="en-US" b="1" i="1" spc="-1" dirty="0">
                <a:solidFill>
                  <a:schemeClr val="tx1">
                    <a:lumMod val="75000"/>
                    <a:lumOff val="25000"/>
                  </a:schemeClr>
                </a:solidFill>
                <a:uFill>
                  <a:solidFill>
                    <a:srgbClr val="FFFFFF"/>
                  </a:solidFill>
                </a:uFill>
              </a:rPr>
              <a:t>web</a:t>
            </a:r>
            <a:r>
              <a:rPr lang="en-US" b="1" i="1" strike="noStrike" spc="-1" dirty="0">
                <a:solidFill>
                  <a:schemeClr val="tx1">
                    <a:lumMod val="75000"/>
                    <a:lumOff val="25000"/>
                  </a:schemeClr>
                </a:solidFill>
                <a:uFill>
                  <a:solidFill>
                    <a:srgbClr val="FFFFFF"/>
                  </a:solidFill>
                </a:uFill>
              </a:rPr>
              <a:t> servers</a:t>
            </a:r>
            <a:r>
              <a:rPr lang="en-US" b="0" i="1" strike="noStrike" spc="-1" dirty="0">
                <a:solidFill>
                  <a:schemeClr val="tx1">
                    <a:lumMod val="75000"/>
                    <a:lumOff val="25000"/>
                  </a:schemeClr>
                </a:solidFill>
                <a:uFill>
                  <a:solidFill>
                    <a:srgbClr val="FFFFFF"/>
                  </a:solidFill>
                </a:uFill>
              </a:rPr>
              <a:t> handle connections </a:t>
            </a:r>
            <a:r>
              <a:rPr lang="en-US" i="1" spc="-1" dirty="0">
                <a:solidFill>
                  <a:schemeClr val="tx1">
                    <a:lumMod val="75000"/>
                    <a:lumOff val="25000"/>
                  </a:schemeClr>
                </a:solidFill>
                <a:uFill>
                  <a:solidFill>
                    <a:srgbClr val="FFFFFF"/>
                  </a:solidFill>
                </a:uFill>
              </a:rPr>
              <a:t>from a</a:t>
            </a:r>
            <a:r>
              <a:rPr lang="en-US" b="0" i="1" strike="noStrike" spc="-1" dirty="0">
                <a:solidFill>
                  <a:schemeClr val="tx1">
                    <a:lumMod val="75000"/>
                    <a:lumOff val="25000"/>
                  </a:schemeClr>
                </a:solidFill>
                <a:uFill>
                  <a:solidFill>
                    <a:srgbClr val="FFFFFF"/>
                  </a:solidFill>
                </a:uFill>
              </a:rPr>
              <a:t> web browser</a:t>
            </a:r>
            <a:endParaRPr lang="en-US" b="0" strike="noStrike" spc="-1" dirty="0">
              <a:solidFill>
                <a:schemeClr val="tx1">
                  <a:lumMod val="75000"/>
                  <a:lumOff val="25000"/>
                </a:schemeClr>
              </a:solidFil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TextShape 1"/>
          <p:cNvSpPr txBox="1"/>
          <p:nvPr/>
        </p:nvSpPr>
        <p:spPr>
          <a:xfrm>
            <a:off x="434672" y="32560"/>
            <a:ext cx="10786909" cy="1450440"/>
          </a:xfrm>
          <a:prstGeom prst="rect">
            <a:avLst/>
          </a:prstGeom>
          <a:noFill/>
          <a:ln>
            <a:noFill/>
          </a:ln>
        </p:spPr>
        <p:txBody>
          <a:bodyPr anchor="b"/>
          <a:lstStyle/>
          <a:p>
            <a:pPr>
              <a:lnSpc>
                <a:spcPct val="85000"/>
              </a:lnSpc>
            </a:pPr>
            <a:r>
              <a:rPr lang="en-US" sz="4800" spc="-1" dirty="0">
                <a:solidFill>
                  <a:srgbClr val="000000"/>
                </a:solidFill>
                <a:latin typeface="+mj-lt"/>
                <a:cs typeface="Calibri"/>
              </a:rPr>
              <a:t>#3 Setting a simple HTTP web server</a:t>
            </a:r>
          </a:p>
        </p:txBody>
      </p:sp>
      <p:sp>
        <p:nvSpPr>
          <p:cNvPr id="169" name="TextShape 2"/>
          <p:cNvSpPr txBox="1"/>
          <p:nvPr/>
        </p:nvSpPr>
        <p:spPr>
          <a:xfrm>
            <a:off x="7552919" y="2743388"/>
            <a:ext cx="3372100" cy="1383767"/>
          </a:xfrm>
          <a:prstGeom prst="rect">
            <a:avLst/>
          </a:prstGeom>
          <a:noFill/>
          <a:ln>
            <a:noFill/>
          </a:ln>
        </p:spPr>
        <p:txBody>
          <a:bodyPr lIns="0" rIns="0" anchor="t"/>
          <a:lstStyle/>
          <a:p>
            <a:r>
              <a:rPr lang="en-US" sz="2800" dirty="0"/>
              <a:t>Step 1: Configure the Arduino IDE to support the ESP8266</a:t>
            </a:r>
          </a:p>
          <a:p>
            <a:endParaRPr lang="en-US" sz="2800" dirty="0"/>
          </a:p>
          <a:p>
            <a:endParaRPr lang="en-US" sz="2800" dirty="0"/>
          </a:p>
          <a:p>
            <a:pPr marL="342900" indent="-342900">
              <a:buFont typeface="Arial"/>
              <a:buChar char="•"/>
            </a:pPr>
            <a:endParaRPr lang="en-US" sz="2800" dirty="0"/>
          </a:p>
          <a:p>
            <a:pPr marL="342900" indent="-342900">
              <a:buFont typeface="Arial"/>
              <a:buChar char="•"/>
            </a:pPr>
            <a:endParaRPr lang="en-US" sz="2800" dirty="0"/>
          </a:p>
        </p:txBody>
      </p:sp>
      <p:pic>
        <p:nvPicPr>
          <p:cNvPr id="7" name="Picture 6">
            <a:extLst>
              <a:ext uri="{FF2B5EF4-FFF2-40B4-BE49-F238E27FC236}">
                <a16:creationId xmlns:a16="http://schemas.microsoft.com/office/drawing/2014/main" id="{67E9CF10-CE2E-0040-B893-C1066E558A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672" y="2083398"/>
            <a:ext cx="6469951" cy="3617957"/>
          </a:xfrm>
          <a:prstGeom prst="rect">
            <a:avLst/>
          </a:prstGeom>
        </p:spPr>
      </p:pic>
      <p:sp>
        <p:nvSpPr>
          <p:cNvPr id="8" name="TextBox 7">
            <a:extLst>
              <a:ext uri="{FF2B5EF4-FFF2-40B4-BE49-F238E27FC236}">
                <a16:creationId xmlns:a16="http://schemas.microsoft.com/office/drawing/2014/main" id="{4BDF7B8C-4B47-9544-AEFD-6538F7CD7CD4}"/>
              </a:ext>
            </a:extLst>
          </p:cNvPr>
          <p:cNvSpPr txBox="1"/>
          <p:nvPr/>
        </p:nvSpPr>
        <p:spPr>
          <a:xfrm>
            <a:off x="434672" y="5932421"/>
            <a:ext cx="11067966" cy="369332"/>
          </a:xfrm>
          <a:prstGeom prst="rect">
            <a:avLst/>
          </a:prstGeom>
          <a:noFill/>
        </p:spPr>
        <p:txBody>
          <a:bodyPr wrap="none" rtlCol="0">
            <a:spAutoFit/>
          </a:bodyPr>
          <a:lstStyle/>
          <a:p>
            <a:r>
              <a:rPr lang="en-US" dirty="0"/>
              <a:t>https://</a:t>
            </a:r>
            <a:r>
              <a:rPr lang="en-US" dirty="0" err="1"/>
              <a:t>github.com</a:t>
            </a:r>
            <a:r>
              <a:rPr lang="en-US" dirty="0"/>
              <a:t>/</a:t>
            </a:r>
            <a:r>
              <a:rPr lang="en-US" dirty="0" err="1"/>
              <a:t>SophiaBelkin</a:t>
            </a:r>
            <a:r>
              <a:rPr lang="en-US" dirty="0"/>
              <a:t>/</a:t>
            </a:r>
            <a:r>
              <a:rPr lang="en-US" dirty="0" err="1"/>
              <a:t>BelkinCodingBootcamp</a:t>
            </a:r>
            <a:r>
              <a:rPr lang="en-US" dirty="0"/>
              <a:t>/blob/master/examples/ESP8266Server/ESP8266Server.ino</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0" name="Rectangle 109">
            <a:extLst>
              <a:ext uri="{FF2B5EF4-FFF2-40B4-BE49-F238E27FC236}">
                <a16:creationId xmlns:a16="http://schemas.microsoft.com/office/drawing/2014/main" id="{A2B7CDEB-5CB6-4CD7-A878-C8D41F72E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1" name="Rectangle 111">
            <a:extLst>
              <a:ext uri="{FF2B5EF4-FFF2-40B4-BE49-F238E27FC236}">
                <a16:creationId xmlns:a16="http://schemas.microsoft.com/office/drawing/2014/main" id="{F7E1CCD8-0D33-4ABA-932F-523A57336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2" name="Straight Connector 113">
            <a:extLst>
              <a:ext uri="{FF2B5EF4-FFF2-40B4-BE49-F238E27FC236}">
                <a16:creationId xmlns:a16="http://schemas.microsoft.com/office/drawing/2014/main" id="{C3CE3642-C95C-4498-82FE-58F4A5B74E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3" name="Rectangle 115">
            <a:extLst>
              <a:ext uri="{FF2B5EF4-FFF2-40B4-BE49-F238E27FC236}">
                <a16:creationId xmlns:a16="http://schemas.microsoft.com/office/drawing/2014/main" id="{1A1C6406-8520-4CCB-B38F-6D4DAC19E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4" name="Rectangle 117">
            <a:extLst>
              <a:ext uri="{FF2B5EF4-FFF2-40B4-BE49-F238E27FC236}">
                <a16:creationId xmlns:a16="http://schemas.microsoft.com/office/drawing/2014/main" id="{D2893A1F-D5D8-4034-A28F-4D8F18C46B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5902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3" name="TextShape 1"/>
          <p:cNvSpPr txBox="1"/>
          <p:nvPr/>
        </p:nvSpPr>
        <p:spPr>
          <a:xfrm>
            <a:off x="492369" y="516835"/>
            <a:ext cx="3735502" cy="2103875"/>
          </a:xfrm>
          <a:prstGeom prst="rect">
            <a:avLst/>
          </a:prstGeom>
        </p:spPr>
        <p:txBody>
          <a:bodyPr vert="horz" lIns="91440" tIns="45720" rIns="91440" bIns="45720" rtlCol="0" anchor="b">
            <a:normAutofit/>
          </a:bodyPr>
          <a:lstStyle/>
          <a:p>
            <a:pPr>
              <a:lnSpc>
                <a:spcPct val="85000"/>
              </a:lnSpc>
              <a:spcBef>
                <a:spcPct val="0"/>
              </a:spcBef>
              <a:spcAft>
                <a:spcPts val="600"/>
              </a:spcAft>
            </a:pPr>
            <a:r>
              <a:rPr lang="en-US" sz="3600" b="0" strike="noStrike" spc="-50">
                <a:solidFill>
                  <a:srgbClr val="FFFFFF"/>
                </a:solidFill>
                <a:uFill>
                  <a:solidFill>
                    <a:srgbClr val="FFFFFF"/>
                  </a:solidFill>
                </a:uFill>
                <a:latin typeface="+mj-lt"/>
                <a:ea typeface="+mj-ea"/>
                <a:cs typeface="+mj-cs"/>
              </a:rPr>
              <a:t>What is Arduino?</a:t>
            </a:r>
          </a:p>
        </p:txBody>
      </p:sp>
      <p:sp>
        <p:nvSpPr>
          <p:cNvPr id="104" name="TextShape 2"/>
          <p:cNvSpPr txBox="1"/>
          <p:nvPr/>
        </p:nvSpPr>
        <p:spPr>
          <a:xfrm>
            <a:off x="492371" y="2653800"/>
            <a:ext cx="3735500" cy="3335519"/>
          </a:xfrm>
          <a:prstGeom prst="rect">
            <a:avLst/>
          </a:prstGeom>
        </p:spPr>
        <p:txBody>
          <a:bodyPr vert="horz" lIns="0" tIns="45720" rIns="0" bIns="45720" rtlCol="0">
            <a:normAutofit/>
          </a:bodyPr>
          <a:lstStyle/>
          <a:p>
            <a:pPr marL="91440" indent="-90805">
              <a:lnSpc>
                <a:spcPct val="90000"/>
              </a:lnSpc>
              <a:spcAft>
                <a:spcPts val="600"/>
              </a:spcAft>
              <a:buClr>
                <a:schemeClr val="accent1"/>
              </a:buClr>
              <a:buSzPct val="45000"/>
              <a:buFont typeface="Calibri" panose="020F0502020204030204" pitchFamily="34" charset="0"/>
              <a:buChar char=""/>
            </a:pPr>
            <a:r>
              <a:rPr lang="en-US" sz="1500" spc="-1" dirty="0">
                <a:solidFill>
                  <a:srgbClr val="FFFFFF"/>
                </a:solidFill>
                <a:uFill>
                  <a:solidFill>
                    <a:srgbClr val="FFFFFF"/>
                  </a:solidFill>
                </a:uFill>
              </a:rPr>
              <a:t> </a:t>
            </a:r>
            <a:r>
              <a:rPr lang="en-US" sz="1500" b="0" strike="noStrike" spc="-1" dirty="0">
                <a:solidFill>
                  <a:srgbClr val="FFFFFF"/>
                </a:solidFill>
                <a:uFill>
                  <a:solidFill>
                    <a:srgbClr val="FFFFFF"/>
                  </a:solidFill>
                </a:uFill>
              </a:rPr>
              <a:t>A </a:t>
            </a:r>
            <a:r>
              <a:rPr lang="en-US" sz="1500" spc="-1" dirty="0">
                <a:solidFill>
                  <a:srgbClr val="FFFFFF"/>
                </a:solidFill>
                <a:uFill>
                  <a:solidFill>
                    <a:srgbClr val="FFFFFF"/>
                  </a:solidFill>
                </a:uFill>
              </a:rPr>
              <a:t>microcontroller</a:t>
            </a:r>
            <a:r>
              <a:rPr lang="en-US" sz="1500" b="0" strike="noStrike" spc="-1" dirty="0">
                <a:solidFill>
                  <a:srgbClr val="FFFFFF"/>
                </a:solidFill>
                <a:uFill>
                  <a:solidFill>
                    <a:srgbClr val="FFFFFF"/>
                  </a:solidFill>
                </a:uFill>
              </a:rPr>
              <a:t> board </a:t>
            </a:r>
            <a:br>
              <a:rPr lang="en-US" sz="1500" spc="-1" dirty="0">
                <a:solidFill>
                  <a:srgbClr val="FFFFFF"/>
                </a:solidFill>
              </a:rPr>
            </a:br>
            <a:r>
              <a:rPr lang="en-US" sz="1500" b="0" i="1" strike="noStrike" spc="-1" dirty="0">
                <a:solidFill>
                  <a:srgbClr val="FFFFFF"/>
                </a:solidFill>
                <a:uFill>
                  <a:solidFill>
                    <a:srgbClr val="FFFFFF"/>
                  </a:solidFill>
                </a:uFill>
              </a:rPr>
              <a:t>( a small single chip computer )</a:t>
            </a:r>
            <a:br>
              <a:rPr lang="en-US" sz="1500" i="1" spc="-1" dirty="0">
                <a:solidFill>
                  <a:srgbClr val="FFFFFF"/>
                </a:solidFill>
              </a:rPr>
            </a:br>
            <a:endParaRPr lang="en-US" sz="1500" b="0" strike="noStrike" spc="-1" dirty="0">
              <a:solidFill>
                <a:srgbClr val="FFFFFF"/>
              </a:solidFill>
            </a:endParaRPr>
          </a:p>
          <a:p>
            <a:pPr marL="91440" indent="-90805">
              <a:lnSpc>
                <a:spcPct val="90000"/>
              </a:lnSpc>
              <a:spcAft>
                <a:spcPts val="600"/>
              </a:spcAft>
              <a:buClr>
                <a:schemeClr val="accent1"/>
              </a:buClr>
              <a:buSzPct val="45000"/>
              <a:buFont typeface="Calibri" panose="020F0502020204030204" pitchFamily="34" charset="0"/>
              <a:buChar char=""/>
            </a:pPr>
            <a:r>
              <a:rPr lang="en-US" sz="1500" spc="-1" dirty="0">
                <a:solidFill>
                  <a:srgbClr val="FFFFFF"/>
                </a:solidFill>
                <a:uFill>
                  <a:solidFill>
                    <a:srgbClr val="FFFFFF"/>
                  </a:solidFill>
                </a:uFill>
              </a:rPr>
              <a:t> </a:t>
            </a:r>
            <a:r>
              <a:rPr lang="en-US" sz="1500" b="0" strike="noStrike" spc="-1" dirty="0">
                <a:solidFill>
                  <a:srgbClr val="FFFFFF"/>
                </a:solidFill>
                <a:uFill>
                  <a:solidFill>
                    <a:srgbClr val="FFFFFF"/>
                  </a:solidFill>
                </a:uFill>
              </a:rPr>
              <a:t>A USB connection for programming and basic communication</a:t>
            </a:r>
            <a:br>
              <a:rPr lang="en-US" sz="1500" spc="-1" dirty="0">
                <a:solidFill>
                  <a:srgbClr val="FFFFFF"/>
                </a:solidFill>
              </a:rPr>
            </a:br>
            <a:endParaRPr lang="en-US" sz="1500" b="0" strike="noStrike" spc="-1" dirty="0">
              <a:solidFill>
                <a:srgbClr val="FFFFFF"/>
              </a:solidFill>
            </a:endParaRPr>
          </a:p>
          <a:p>
            <a:pPr marL="91440" indent="-90805">
              <a:lnSpc>
                <a:spcPct val="90000"/>
              </a:lnSpc>
              <a:spcAft>
                <a:spcPts val="600"/>
              </a:spcAft>
              <a:buClr>
                <a:schemeClr val="accent1"/>
              </a:buClr>
              <a:buSzPct val="45000"/>
              <a:buFont typeface="Calibri" panose="020F0502020204030204" pitchFamily="34" charset="0"/>
              <a:buChar char=""/>
            </a:pPr>
            <a:r>
              <a:rPr lang="en-US" sz="1500" spc="-1" dirty="0">
                <a:solidFill>
                  <a:srgbClr val="FFFFFF"/>
                </a:solidFill>
                <a:uFill>
                  <a:solidFill>
                    <a:srgbClr val="FFFFFF"/>
                  </a:solidFill>
                </a:uFill>
              </a:rPr>
              <a:t> </a:t>
            </a:r>
            <a:r>
              <a:rPr lang="en-US" sz="1500" b="0" strike="noStrike" spc="-1" dirty="0">
                <a:solidFill>
                  <a:srgbClr val="FFFFFF"/>
                </a:solidFill>
                <a:uFill>
                  <a:solidFill>
                    <a:srgbClr val="FFFFFF"/>
                  </a:solidFill>
                </a:uFill>
              </a:rPr>
              <a:t>Has a number of connections that can be wired to external electronics for gathering data or control (GPIO).</a:t>
            </a:r>
            <a:br>
              <a:rPr lang="en-US" sz="1500" spc="-1" dirty="0">
                <a:solidFill>
                  <a:srgbClr val="FFFFFF"/>
                </a:solidFill>
              </a:rPr>
            </a:br>
            <a:endParaRPr lang="en-US" sz="1500" b="0" strike="noStrike" spc="-1" dirty="0">
              <a:solidFill>
                <a:srgbClr val="FFFFFF"/>
              </a:solidFill>
            </a:endParaRPr>
          </a:p>
          <a:p>
            <a:pPr marL="91440" indent="-90805">
              <a:lnSpc>
                <a:spcPct val="90000"/>
              </a:lnSpc>
              <a:spcAft>
                <a:spcPts val="600"/>
              </a:spcAft>
              <a:buClr>
                <a:schemeClr val="accent1"/>
              </a:buClr>
              <a:buSzPct val="45000"/>
              <a:buFont typeface="Calibri" panose="020F0502020204030204" pitchFamily="34" charset="0"/>
              <a:buChar char=""/>
            </a:pPr>
            <a:r>
              <a:rPr lang="en-US" sz="1500" spc="-1" dirty="0">
                <a:solidFill>
                  <a:srgbClr val="FFFFFF"/>
                </a:solidFill>
                <a:uFill>
                  <a:solidFill>
                    <a:srgbClr val="FFFFFF"/>
                  </a:solidFill>
                </a:uFill>
              </a:rPr>
              <a:t> </a:t>
            </a:r>
            <a:r>
              <a:rPr lang="en-US" sz="1500" b="0" strike="noStrike" spc="-1" dirty="0">
                <a:solidFill>
                  <a:srgbClr val="FFFFFF"/>
                </a:solidFill>
                <a:uFill>
                  <a:solidFill>
                    <a:srgbClr val="FFFFFF"/>
                  </a:solidFill>
                </a:uFill>
              </a:rPr>
              <a:t>User friendly </a:t>
            </a:r>
            <a:r>
              <a:rPr lang="en-US" sz="1500" spc="-1" dirty="0">
                <a:solidFill>
                  <a:srgbClr val="FFFFFF"/>
                </a:solidFill>
                <a:uFill>
                  <a:solidFill>
                    <a:srgbClr val="FFFFFF"/>
                  </a:solidFill>
                </a:uFill>
              </a:rPr>
              <a:t>opensource hardware, software, and tools</a:t>
            </a:r>
            <a:r>
              <a:rPr lang="en-US" sz="1500" b="0" strike="noStrike" spc="-1" dirty="0">
                <a:solidFill>
                  <a:srgbClr val="FFFFFF"/>
                </a:solidFill>
                <a:uFill>
                  <a:solidFill>
                    <a:srgbClr val="FFFFFF"/>
                  </a:solidFill>
                </a:uFill>
              </a:rPr>
              <a:t> designed for learning programming and electronics</a:t>
            </a:r>
            <a:endParaRPr lang="en-US" sz="1500" b="0" strike="noStrike" spc="-1" dirty="0">
              <a:solidFill>
                <a:srgbClr val="FFFFFF"/>
              </a:solidFill>
            </a:endParaRPr>
          </a:p>
        </p:txBody>
      </p:sp>
      <p:sp>
        <p:nvSpPr>
          <p:cNvPr id="135" name="Rectangle 119">
            <a:extLst>
              <a:ext uri="{FF2B5EF4-FFF2-40B4-BE49-F238E27FC236}">
                <a16:creationId xmlns:a16="http://schemas.microsoft.com/office/drawing/2014/main" id="{A108754F-0BAB-43E5-8CCC-828C2FC9B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0679"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2" descr="A close up of a sign&#10;&#10;Description generated with very high confidence">
            <a:extLst>
              <a:ext uri="{FF2B5EF4-FFF2-40B4-BE49-F238E27FC236}">
                <a16:creationId xmlns:a16="http://schemas.microsoft.com/office/drawing/2014/main" id="{CC870A5F-7A68-4D3C-8A18-B184C6C3BEB1}"/>
              </a:ext>
            </a:extLst>
          </p:cNvPr>
          <p:cNvPicPr>
            <a:picLocks noChangeAspect="1"/>
          </p:cNvPicPr>
          <p:nvPr/>
        </p:nvPicPr>
        <p:blipFill rotWithShape="1">
          <a:blip r:embed="rId2"/>
          <a:srcRect t="6878" r="-3" b="-3"/>
          <a:stretch/>
        </p:blipFill>
        <p:spPr>
          <a:xfrm>
            <a:off x="4812161" y="-2655"/>
            <a:ext cx="3606643" cy="3358597"/>
          </a:xfrm>
          <a:prstGeom prst="rect">
            <a:avLst/>
          </a:prstGeom>
        </p:spPr>
      </p:pic>
      <p:sp>
        <p:nvSpPr>
          <p:cNvPr id="136" name="Rectangle 121">
            <a:extLst>
              <a:ext uri="{FF2B5EF4-FFF2-40B4-BE49-F238E27FC236}">
                <a16:creationId xmlns:a16="http://schemas.microsoft.com/office/drawing/2014/main" id="{6FBFE7E1-0D9B-4B97-B754-C68544879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76279" y="0"/>
            <a:ext cx="3610035" cy="33559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 name="Picture 104"/>
          <p:cNvPicPr/>
          <p:nvPr/>
        </p:nvPicPr>
        <p:blipFill rotWithShape="1">
          <a:blip r:embed="rId3"/>
          <a:srcRect t="8028" r="2" b="31190"/>
          <a:stretch/>
        </p:blipFill>
        <p:spPr>
          <a:xfrm>
            <a:off x="4812160" y="3504904"/>
            <a:ext cx="7379840" cy="3353096"/>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Shape 1">
            <a:extLst>
              <a:ext uri="{FF2B5EF4-FFF2-40B4-BE49-F238E27FC236}">
                <a16:creationId xmlns:a16="http://schemas.microsoft.com/office/drawing/2014/main" id="{EDD8791D-3B1E-8F4E-A4DE-8DFB91B43820}"/>
              </a:ext>
            </a:extLst>
          </p:cNvPr>
          <p:cNvSpPr txBox="1"/>
          <p:nvPr/>
        </p:nvSpPr>
        <p:spPr>
          <a:xfrm>
            <a:off x="459385" y="296562"/>
            <a:ext cx="10786909" cy="828092"/>
          </a:xfrm>
          <a:prstGeom prst="rect">
            <a:avLst/>
          </a:prstGeom>
          <a:noFill/>
          <a:ln>
            <a:noFill/>
          </a:ln>
        </p:spPr>
        <p:txBody>
          <a:bodyPr anchor="b"/>
          <a:lstStyle/>
          <a:p>
            <a:r>
              <a:rPr lang="en-US" sz="2800" dirty="0"/>
              <a:t>Step 2: Include ESP8266WiFi and ESP8266WebServer libraries</a:t>
            </a:r>
          </a:p>
        </p:txBody>
      </p:sp>
      <p:sp>
        <p:nvSpPr>
          <p:cNvPr id="6" name="TextShape 1">
            <a:extLst>
              <a:ext uri="{FF2B5EF4-FFF2-40B4-BE49-F238E27FC236}">
                <a16:creationId xmlns:a16="http://schemas.microsoft.com/office/drawing/2014/main" id="{FA059609-23F3-174F-A250-47D26C0741AB}"/>
              </a:ext>
            </a:extLst>
          </p:cNvPr>
          <p:cNvSpPr txBox="1"/>
          <p:nvPr/>
        </p:nvSpPr>
        <p:spPr>
          <a:xfrm>
            <a:off x="459384" y="296562"/>
            <a:ext cx="10786909" cy="1450440"/>
          </a:xfrm>
          <a:prstGeom prst="rect">
            <a:avLst/>
          </a:prstGeom>
          <a:noFill/>
          <a:ln>
            <a:noFill/>
          </a:ln>
        </p:spPr>
        <p:txBody>
          <a:bodyPr anchor="b"/>
          <a:lstStyle/>
          <a:p>
            <a:r>
              <a:rPr lang="en-US" sz="2800" dirty="0"/>
              <a:t>Step 3:  Declare a global object variable from ESP8266WebServer class</a:t>
            </a:r>
          </a:p>
        </p:txBody>
      </p:sp>
      <p:pic>
        <p:nvPicPr>
          <p:cNvPr id="14" name="Picture 13">
            <a:extLst>
              <a:ext uri="{FF2B5EF4-FFF2-40B4-BE49-F238E27FC236}">
                <a16:creationId xmlns:a16="http://schemas.microsoft.com/office/drawing/2014/main" id="{AC9D67C0-A027-E14B-B371-7E536D200C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384" y="2242065"/>
            <a:ext cx="10208610" cy="3096054"/>
          </a:xfrm>
          <a:prstGeom prst="rect">
            <a:avLst/>
          </a:prstGeom>
        </p:spPr>
      </p:pic>
      <p:sp>
        <p:nvSpPr>
          <p:cNvPr id="16" name="TextBox 15">
            <a:extLst>
              <a:ext uri="{FF2B5EF4-FFF2-40B4-BE49-F238E27FC236}">
                <a16:creationId xmlns:a16="http://schemas.microsoft.com/office/drawing/2014/main" id="{D7563748-1EBA-A542-8A3D-D67CE1E8A6E0}"/>
              </a:ext>
            </a:extLst>
          </p:cNvPr>
          <p:cNvSpPr txBox="1"/>
          <p:nvPr/>
        </p:nvSpPr>
        <p:spPr>
          <a:xfrm>
            <a:off x="434672" y="5932421"/>
            <a:ext cx="11067966" cy="369332"/>
          </a:xfrm>
          <a:prstGeom prst="rect">
            <a:avLst/>
          </a:prstGeom>
          <a:noFill/>
        </p:spPr>
        <p:txBody>
          <a:bodyPr wrap="none" rtlCol="0">
            <a:spAutoFit/>
          </a:bodyPr>
          <a:lstStyle/>
          <a:p>
            <a:r>
              <a:rPr lang="en-US" dirty="0"/>
              <a:t>https://</a:t>
            </a:r>
            <a:r>
              <a:rPr lang="en-US" dirty="0" err="1"/>
              <a:t>github.com</a:t>
            </a:r>
            <a:r>
              <a:rPr lang="en-US" dirty="0"/>
              <a:t>/</a:t>
            </a:r>
            <a:r>
              <a:rPr lang="en-US" dirty="0" err="1"/>
              <a:t>SophiaBelkin</a:t>
            </a:r>
            <a:r>
              <a:rPr lang="en-US" dirty="0"/>
              <a:t>/</a:t>
            </a:r>
            <a:r>
              <a:rPr lang="en-US" dirty="0" err="1"/>
              <a:t>BelkinCodingBootcamp</a:t>
            </a:r>
            <a:r>
              <a:rPr lang="en-US" dirty="0"/>
              <a:t>/blob/master/examples/ESP8266Server/ESP8266Server.ino</a:t>
            </a:r>
          </a:p>
        </p:txBody>
      </p:sp>
    </p:spTree>
    <p:extLst>
      <p:ext uri="{BB962C8B-B14F-4D97-AF65-F5344CB8AC3E}">
        <p14:creationId xmlns:p14="http://schemas.microsoft.com/office/powerpoint/2010/main" val="24281118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Shape 1">
            <a:extLst>
              <a:ext uri="{FF2B5EF4-FFF2-40B4-BE49-F238E27FC236}">
                <a16:creationId xmlns:a16="http://schemas.microsoft.com/office/drawing/2014/main" id="{EDD8791D-3B1E-8F4E-A4DE-8DFB91B43820}"/>
              </a:ext>
            </a:extLst>
          </p:cNvPr>
          <p:cNvSpPr txBox="1"/>
          <p:nvPr/>
        </p:nvSpPr>
        <p:spPr>
          <a:xfrm>
            <a:off x="434672" y="32560"/>
            <a:ext cx="10786909" cy="1450440"/>
          </a:xfrm>
          <a:prstGeom prst="rect">
            <a:avLst/>
          </a:prstGeom>
          <a:noFill/>
          <a:ln>
            <a:noFill/>
          </a:ln>
        </p:spPr>
        <p:txBody>
          <a:bodyPr anchor="b"/>
          <a:lstStyle/>
          <a:p>
            <a:r>
              <a:rPr lang="en-US" sz="2800" dirty="0"/>
              <a:t>Step 4: Connect to the </a:t>
            </a:r>
            <a:r>
              <a:rPr lang="en-US" sz="2800" dirty="0" err="1"/>
              <a:t>WiFi</a:t>
            </a:r>
            <a:r>
              <a:rPr lang="en-US" sz="2800" dirty="0"/>
              <a:t> network with ESP8266</a:t>
            </a:r>
          </a:p>
        </p:txBody>
      </p:sp>
      <p:sp>
        <p:nvSpPr>
          <p:cNvPr id="5" name="TextShape 1">
            <a:extLst>
              <a:ext uri="{FF2B5EF4-FFF2-40B4-BE49-F238E27FC236}">
                <a16:creationId xmlns:a16="http://schemas.microsoft.com/office/drawing/2014/main" id="{FDA8AE68-F5F5-364E-A864-21022BCD0877}"/>
              </a:ext>
            </a:extLst>
          </p:cNvPr>
          <p:cNvSpPr txBox="1"/>
          <p:nvPr/>
        </p:nvSpPr>
        <p:spPr>
          <a:xfrm>
            <a:off x="434672" y="761797"/>
            <a:ext cx="10786909" cy="1450440"/>
          </a:xfrm>
          <a:prstGeom prst="rect">
            <a:avLst/>
          </a:prstGeom>
          <a:noFill/>
          <a:ln>
            <a:noFill/>
          </a:ln>
        </p:spPr>
        <p:txBody>
          <a:bodyPr anchor="b"/>
          <a:lstStyle/>
          <a:p>
            <a:r>
              <a:rPr lang="en-US" sz="2800" dirty="0"/>
              <a:t>Step 5 : Get local IP address</a:t>
            </a:r>
          </a:p>
        </p:txBody>
      </p:sp>
      <p:pic>
        <p:nvPicPr>
          <p:cNvPr id="12" name="Picture 11">
            <a:extLst>
              <a:ext uri="{FF2B5EF4-FFF2-40B4-BE49-F238E27FC236}">
                <a16:creationId xmlns:a16="http://schemas.microsoft.com/office/drawing/2014/main" id="{C41B8CAC-3F71-5B4B-A0F4-856DCDB29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90" y="2413687"/>
            <a:ext cx="6309153" cy="3800695"/>
          </a:xfrm>
          <a:prstGeom prst="rect">
            <a:avLst/>
          </a:prstGeom>
        </p:spPr>
      </p:pic>
      <p:sp>
        <p:nvSpPr>
          <p:cNvPr id="13" name="TextBox 12">
            <a:extLst>
              <a:ext uri="{FF2B5EF4-FFF2-40B4-BE49-F238E27FC236}">
                <a16:creationId xmlns:a16="http://schemas.microsoft.com/office/drawing/2014/main" id="{FEA014AC-DAD2-A94C-95ED-40B307B494ED}"/>
              </a:ext>
            </a:extLst>
          </p:cNvPr>
          <p:cNvSpPr txBox="1"/>
          <p:nvPr/>
        </p:nvSpPr>
        <p:spPr>
          <a:xfrm>
            <a:off x="434672" y="5932421"/>
            <a:ext cx="11067966" cy="369332"/>
          </a:xfrm>
          <a:prstGeom prst="rect">
            <a:avLst/>
          </a:prstGeom>
          <a:noFill/>
        </p:spPr>
        <p:txBody>
          <a:bodyPr wrap="none" rtlCol="0">
            <a:spAutoFit/>
          </a:bodyPr>
          <a:lstStyle/>
          <a:p>
            <a:r>
              <a:rPr lang="en-US" dirty="0"/>
              <a:t>https://</a:t>
            </a:r>
            <a:r>
              <a:rPr lang="en-US" dirty="0" err="1"/>
              <a:t>github.com</a:t>
            </a:r>
            <a:r>
              <a:rPr lang="en-US" dirty="0"/>
              <a:t>/</a:t>
            </a:r>
            <a:r>
              <a:rPr lang="en-US" dirty="0" err="1"/>
              <a:t>SophiaBelkin</a:t>
            </a:r>
            <a:r>
              <a:rPr lang="en-US" dirty="0"/>
              <a:t>/</a:t>
            </a:r>
            <a:r>
              <a:rPr lang="en-US" dirty="0" err="1"/>
              <a:t>BelkinCodingBootcamp</a:t>
            </a:r>
            <a:r>
              <a:rPr lang="en-US" dirty="0"/>
              <a:t>/blob/master/examples/ESP8266Server/ESP8266Server.ino</a:t>
            </a:r>
          </a:p>
        </p:txBody>
      </p:sp>
    </p:spTree>
    <p:extLst>
      <p:ext uri="{BB962C8B-B14F-4D97-AF65-F5344CB8AC3E}">
        <p14:creationId xmlns:p14="http://schemas.microsoft.com/office/powerpoint/2010/main" val="3952475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A8FFEA1-1B69-4F42-B552-0CCF72596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a:extLst>
              <a:ext uri="{FF2B5EF4-FFF2-40B4-BE49-F238E27FC236}">
                <a16:creationId xmlns:a16="http://schemas.microsoft.com/office/drawing/2014/main" id="{AA3C9226-5EC8-460B-82D7-72AA994DF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9" name="Straight Connector 28">
            <a:extLst>
              <a:ext uri="{FF2B5EF4-FFF2-40B4-BE49-F238E27FC236}">
                <a16:creationId xmlns:a16="http://schemas.microsoft.com/office/drawing/2014/main" id="{62A90A9D-33DF-408E-BF4C-F82588935C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1" name="Rectangle 30">
            <a:extLst>
              <a:ext uri="{FF2B5EF4-FFF2-40B4-BE49-F238E27FC236}">
                <a16:creationId xmlns:a16="http://schemas.microsoft.com/office/drawing/2014/main" id="{B7D1EFAA-7858-42D7-9544-98A552ADF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Shape 1">
            <a:extLst>
              <a:ext uri="{FF2B5EF4-FFF2-40B4-BE49-F238E27FC236}">
                <a16:creationId xmlns:a16="http://schemas.microsoft.com/office/drawing/2014/main" id="{EDD8791D-3B1E-8F4E-A4DE-8DFB91B43820}"/>
              </a:ext>
            </a:extLst>
          </p:cNvPr>
          <p:cNvSpPr txBox="1"/>
          <p:nvPr/>
        </p:nvSpPr>
        <p:spPr>
          <a:xfrm>
            <a:off x="6805053" y="1056139"/>
            <a:ext cx="4813072" cy="3067270"/>
          </a:xfrm>
          <a:prstGeom prst="rect">
            <a:avLst/>
          </a:prstGeom>
        </p:spPr>
        <p:txBody>
          <a:bodyPr vert="horz" lIns="91440" tIns="45720" rIns="91440" bIns="45720" rtlCol="0" anchor="b">
            <a:normAutofit lnSpcReduction="10000"/>
          </a:bodyPr>
          <a:lstStyle/>
          <a:p>
            <a:pPr>
              <a:lnSpc>
                <a:spcPct val="85000"/>
              </a:lnSpc>
              <a:spcBef>
                <a:spcPct val="0"/>
              </a:spcBef>
              <a:spcAft>
                <a:spcPts val="600"/>
              </a:spcAft>
            </a:pPr>
            <a:r>
              <a:rPr lang="en-US" sz="3200" spc="-50" dirty="0">
                <a:solidFill>
                  <a:schemeClr val="tx1">
                    <a:lumMod val="85000"/>
                    <a:lumOff val="15000"/>
                  </a:schemeClr>
                </a:solidFill>
                <a:latin typeface="+mj-lt"/>
                <a:ea typeface="+mj-ea"/>
                <a:cs typeface="+mj-cs"/>
              </a:rPr>
              <a:t>Step 6: Specify the code to be execute when an HTTP request is performed on each path</a:t>
            </a:r>
          </a:p>
          <a:p>
            <a:pPr>
              <a:lnSpc>
                <a:spcPct val="85000"/>
              </a:lnSpc>
              <a:spcBef>
                <a:spcPct val="0"/>
              </a:spcBef>
              <a:spcAft>
                <a:spcPts val="600"/>
              </a:spcAft>
            </a:pPr>
            <a:endParaRPr lang="en-US" sz="3200" spc="-50" dirty="0">
              <a:solidFill>
                <a:schemeClr val="tx1">
                  <a:lumMod val="85000"/>
                  <a:lumOff val="15000"/>
                </a:schemeClr>
              </a:solidFill>
              <a:latin typeface="+mj-lt"/>
              <a:ea typeface="+mj-ea"/>
              <a:cs typeface="+mj-cs"/>
            </a:endParaRPr>
          </a:p>
          <a:p>
            <a:pPr>
              <a:lnSpc>
                <a:spcPct val="85000"/>
              </a:lnSpc>
              <a:spcBef>
                <a:spcPct val="0"/>
              </a:spcBef>
              <a:spcAft>
                <a:spcPts val="600"/>
              </a:spcAft>
            </a:pPr>
            <a:r>
              <a:rPr lang="en-US" sz="3200" spc="-50" dirty="0">
                <a:solidFill>
                  <a:schemeClr val="tx1">
                    <a:lumMod val="85000"/>
                    <a:lumOff val="15000"/>
                  </a:schemeClr>
                </a:solidFill>
                <a:latin typeface="+mj-lt"/>
                <a:ea typeface="+mj-ea"/>
                <a:cs typeface="+mj-cs"/>
              </a:rPr>
              <a:t>Step 7: Handle the actual incoming of HTTP requests</a:t>
            </a:r>
          </a:p>
        </p:txBody>
      </p:sp>
      <p:cxnSp>
        <p:nvCxnSpPr>
          <p:cNvPr id="33" name="Straight Connector 32">
            <a:extLst>
              <a:ext uri="{FF2B5EF4-FFF2-40B4-BE49-F238E27FC236}">
                <a16:creationId xmlns:a16="http://schemas.microsoft.com/office/drawing/2014/main" id="{F04961BF-6DD2-4525-8611-2B21957DBE1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8F34D2C8-D65B-47C7-91F2-331661DBC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36">
            <a:extLst>
              <a:ext uri="{FF2B5EF4-FFF2-40B4-BE49-F238E27FC236}">
                <a16:creationId xmlns:a16="http://schemas.microsoft.com/office/drawing/2014/main" id="{B0064D8A-32C8-44B3-9941-291A5A21C3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TextBox 25">
            <a:extLst>
              <a:ext uri="{FF2B5EF4-FFF2-40B4-BE49-F238E27FC236}">
                <a16:creationId xmlns:a16="http://schemas.microsoft.com/office/drawing/2014/main" id="{9299E392-59AE-8548-83DA-52C1AEC8A0AE}"/>
              </a:ext>
            </a:extLst>
          </p:cNvPr>
          <p:cNvSpPr txBox="1"/>
          <p:nvPr/>
        </p:nvSpPr>
        <p:spPr>
          <a:xfrm>
            <a:off x="434672" y="5932421"/>
            <a:ext cx="11067966" cy="369332"/>
          </a:xfrm>
          <a:prstGeom prst="rect">
            <a:avLst/>
          </a:prstGeom>
          <a:noFill/>
        </p:spPr>
        <p:txBody>
          <a:bodyPr wrap="none" rtlCol="0">
            <a:spAutoFit/>
          </a:bodyPr>
          <a:lstStyle/>
          <a:p>
            <a:r>
              <a:rPr lang="en-US" dirty="0"/>
              <a:t>https://</a:t>
            </a:r>
            <a:r>
              <a:rPr lang="en-US" dirty="0" err="1"/>
              <a:t>github.com</a:t>
            </a:r>
            <a:r>
              <a:rPr lang="en-US" dirty="0"/>
              <a:t>/</a:t>
            </a:r>
            <a:r>
              <a:rPr lang="en-US" dirty="0" err="1"/>
              <a:t>SophiaBelkin</a:t>
            </a:r>
            <a:r>
              <a:rPr lang="en-US" dirty="0"/>
              <a:t>/</a:t>
            </a:r>
            <a:r>
              <a:rPr lang="en-US" dirty="0" err="1"/>
              <a:t>BelkinCodingBootcamp</a:t>
            </a:r>
            <a:r>
              <a:rPr lang="en-US" dirty="0"/>
              <a:t>/blob/master/examples/ESP8266Server/ESP8266Server.ino</a:t>
            </a:r>
          </a:p>
        </p:txBody>
      </p:sp>
      <p:pic>
        <p:nvPicPr>
          <p:cNvPr id="4" name="Picture 3">
            <a:extLst>
              <a:ext uri="{FF2B5EF4-FFF2-40B4-BE49-F238E27FC236}">
                <a16:creationId xmlns:a16="http://schemas.microsoft.com/office/drawing/2014/main" id="{EE99F86E-77FA-484E-BB46-1F35C8826E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853" y="1305249"/>
            <a:ext cx="6526205" cy="3832662"/>
          </a:xfrm>
          <a:prstGeom prst="rect">
            <a:avLst/>
          </a:prstGeom>
        </p:spPr>
      </p:pic>
    </p:spTree>
    <p:extLst>
      <p:ext uri="{BB962C8B-B14F-4D97-AF65-F5344CB8AC3E}">
        <p14:creationId xmlns:p14="http://schemas.microsoft.com/office/powerpoint/2010/main" val="18577041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TextShape 1"/>
          <p:cNvSpPr txBox="1"/>
          <p:nvPr/>
        </p:nvSpPr>
        <p:spPr>
          <a:xfrm>
            <a:off x="434672" y="32560"/>
            <a:ext cx="10786909" cy="1450440"/>
          </a:xfrm>
          <a:prstGeom prst="rect">
            <a:avLst/>
          </a:prstGeom>
          <a:noFill/>
          <a:ln>
            <a:noFill/>
          </a:ln>
        </p:spPr>
        <p:txBody>
          <a:bodyPr anchor="b"/>
          <a:lstStyle/>
          <a:p>
            <a:pPr>
              <a:lnSpc>
                <a:spcPct val="85000"/>
              </a:lnSpc>
            </a:pPr>
            <a:r>
              <a:rPr lang="en-US" sz="4800" spc="-1" dirty="0">
                <a:solidFill>
                  <a:srgbClr val="000000"/>
                </a:solidFill>
                <a:latin typeface="+mj-lt"/>
                <a:cs typeface="Calibri"/>
              </a:rPr>
              <a:t>#4 Creating a </a:t>
            </a:r>
            <a:r>
              <a:rPr lang="en-US" sz="4800" spc="-1" dirty="0" err="1">
                <a:solidFill>
                  <a:srgbClr val="000000"/>
                </a:solidFill>
                <a:latin typeface="+mj-lt"/>
                <a:cs typeface="Calibri"/>
              </a:rPr>
              <a:t>WiFi</a:t>
            </a:r>
            <a:r>
              <a:rPr lang="en-US" sz="4800" spc="-1" dirty="0">
                <a:solidFill>
                  <a:srgbClr val="000000"/>
                </a:solidFill>
                <a:latin typeface="+mj-lt"/>
                <a:cs typeface="Calibri"/>
              </a:rPr>
              <a:t> / Web Controlled LED</a:t>
            </a:r>
            <a:endParaRPr lang="en-US" sz="4800" b="0" strike="noStrike" spc="-1" dirty="0">
              <a:solidFill>
                <a:srgbClr val="000000"/>
              </a:solidFill>
              <a:uFill>
                <a:solidFill>
                  <a:srgbClr val="FFFFFF"/>
                </a:solidFill>
              </a:uFill>
              <a:latin typeface="+mj-lt"/>
            </a:endParaRPr>
          </a:p>
        </p:txBody>
      </p:sp>
      <p:sp>
        <p:nvSpPr>
          <p:cNvPr id="169" name="TextShape 2"/>
          <p:cNvSpPr txBox="1"/>
          <p:nvPr/>
        </p:nvSpPr>
        <p:spPr>
          <a:xfrm>
            <a:off x="573876" y="1445307"/>
            <a:ext cx="10058040" cy="4023000"/>
          </a:xfrm>
          <a:prstGeom prst="rect">
            <a:avLst/>
          </a:prstGeom>
          <a:noFill/>
          <a:ln>
            <a:noFill/>
          </a:ln>
        </p:spPr>
        <p:txBody>
          <a:bodyPr lIns="0" rIns="0" anchor="t"/>
          <a:lstStyle/>
          <a:p>
            <a:pPr marL="342900" indent="-342900">
              <a:buFont typeface="Arial"/>
              <a:buChar char="•"/>
            </a:pPr>
            <a:endParaRPr lang="en-US" sz="2000" spc="-1" dirty="0">
              <a:solidFill>
                <a:srgbClr val="404040"/>
              </a:solidFill>
              <a:latin typeface="Calibri"/>
              <a:cs typeface="Calibri"/>
            </a:endParaRPr>
          </a:p>
        </p:txBody>
      </p:sp>
      <p:sp>
        <p:nvSpPr>
          <p:cNvPr id="17" name="TextBox 16">
            <a:extLst>
              <a:ext uri="{FF2B5EF4-FFF2-40B4-BE49-F238E27FC236}">
                <a16:creationId xmlns:a16="http://schemas.microsoft.com/office/drawing/2014/main" id="{20FB3708-D1BA-7D48-82BB-FAFE828BCFFD}"/>
              </a:ext>
            </a:extLst>
          </p:cNvPr>
          <p:cNvSpPr txBox="1"/>
          <p:nvPr/>
        </p:nvSpPr>
        <p:spPr>
          <a:xfrm>
            <a:off x="257946" y="5973092"/>
            <a:ext cx="11607858" cy="369332"/>
          </a:xfrm>
          <a:prstGeom prst="rect">
            <a:avLst/>
          </a:prstGeom>
          <a:noFill/>
        </p:spPr>
        <p:txBody>
          <a:bodyPr wrap="none" rtlCol="0">
            <a:spAutoFit/>
          </a:bodyPr>
          <a:lstStyle/>
          <a:p>
            <a:r>
              <a:rPr lang="en-US" dirty="0"/>
              <a:t>https://</a:t>
            </a:r>
            <a:r>
              <a:rPr lang="en-US" dirty="0" err="1"/>
              <a:t>github.com</a:t>
            </a:r>
            <a:r>
              <a:rPr lang="en-US" dirty="0"/>
              <a:t>/</a:t>
            </a:r>
            <a:r>
              <a:rPr lang="en-US" dirty="0" err="1"/>
              <a:t>SophiaBelkin</a:t>
            </a:r>
            <a:r>
              <a:rPr lang="en-US" dirty="0"/>
              <a:t>/</a:t>
            </a:r>
            <a:r>
              <a:rPr lang="en-US" dirty="0" err="1"/>
              <a:t>BelkinCodingBootcamp</a:t>
            </a:r>
            <a:r>
              <a:rPr lang="en-US" dirty="0"/>
              <a:t>/blob/master/examples/</a:t>
            </a:r>
            <a:r>
              <a:rPr lang="en-US" dirty="0" err="1"/>
              <a:t>WifiControledLED</a:t>
            </a:r>
            <a:r>
              <a:rPr lang="en-US" dirty="0"/>
              <a:t>/</a:t>
            </a:r>
            <a:r>
              <a:rPr lang="en-US" dirty="0" err="1"/>
              <a:t>WifiControledLED.ino</a:t>
            </a:r>
            <a:endParaRPr lang="en-US" dirty="0"/>
          </a:p>
        </p:txBody>
      </p:sp>
      <p:pic>
        <p:nvPicPr>
          <p:cNvPr id="3" name="Picture 2">
            <a:extLst>
              <a:ext uri="{FF2B5EF4-FFF2-40B4-BE49-F238E27FC236}">
                <a16:creationId xmlns:a16="http://schemas.microsoft.com/office/drawing/2014/main" id="{D7FF3645-E36E-AB4F-8A37-6A0E040708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672" y="1483000"/>
            <a:ext cx="8417792" cy="4364506"/>
          </a:xfrm>
          <a:prstGeom prst="rect">
            <a:avLst/>
          </a:prstGeom>
        </p:spPr>
      </p:pic>
      <p:sp>
        <p:nvSpPr>
          <p:cNvPr id="9" name="Rectangle 8">
            <a:extLst>
              <a:ext uri="{FF2B5EF4-FFF2-40B4-BE49-F238E27FC236}">
                <a16:creationId xmlns:a16="http://schemas.microsoft.com/office/drawing/2014/main" id="{572EA769-552B-6A4D-B76F-3296E5AE6BF6}"/>
              </a:ext>
            </a:extLst>
          </p:cNvPr>
          <p:cNvSpPr/>
          <p:nvPr/>
        </p:nvSpPr>
        <p:spPr>
          <a:xfrm>
            <a:off x="257946" y="3914438"/>
            <a:ext cx="6981054" cy="1933068"/>
          </a:xfrm>
          <a:prstGeom prst="rect">
            <a:avLst/>
          </a:prstGeom>
          <a:no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TextShape 1">
            <a:extLst>
              <a:ext uri="{FF2B5EF4-FFF2-40B4-BE49-F238E27FC236}">
                <a16:creationId xmlns:a16="http://schemas.microsoft.com/office/drawing/2014/main" id="{F1466C9E-E4CB-2748-BF79-53907E304F3E}"/>
              </a:ext>
            </a:extLst>
          </p:cNvPr>
          <p:cNvSpPr txBox="1"/>
          <p:nvPr/>
        </p:nvSpPr>
        <p:spPr>
          <a:xfrm>
            <a:off x="7415725" y="4216400"/>
            <a:ext cx="4202399" cy="962954"/>
          </a:xfrm>
          <a:prstGeom prst="rect">
            <a:avLst/>
          </a:prstGeo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b">
            <a:normAutofit fontScale="92500"/>
          </a:bodyPr>
          <a:lstStyle/>
          <a:p>
            <a:pPr>
              <a:lnSpc>
                <a:spcPct val="85000"/>
              </a:lnSpc>
              <a:spcBef>
                <a:spcPct val="0"/>
              </a:spcBef>
              <a:spcAft>
                <a:spcPts val="600"/>
              </a:spcAft>
            </a:pPr>
            <a:r>
              <a:rPr lang="en-US" sz="3200" spc="-50" dirty="0">
                <a:solidFill>
                  <a:schemeClr val="tx1">
                    <a:lumMod val="85000"/>
                    <a:lumOff val="15000"/>
                  </a:schemeClr>
                </a:solidFill>
                <a:latin typeface="+mj-lt"/>
                <a:ea typeface="+mj-ea"/>
                <a:cs typeface="+mj-cs"/>
              </a:rPr>
              <a:t>Assign LED pin number and create the HTML page</a:t>
            </a:r>
          </a:p>
        </p:txBody>
      </p:sp>
    </p:spTree>
    <p:extLst>
      <p:ext uri="{BB962C8B-B14F-4D97-AF65-F5344CB8AC3E}">
        <p14:creationId xmlns:p14="http://schemas.microsoft.com/office/powerpoint/2010/main" val="303813941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4559952-04A1-594F-BBD0-DE835AC688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3429000"/>
            <a:ext cx="5220950" cy="1663699"/>
          </a:xfrm>
          <a:prstGeom prst="rect">
            <a:avLst/>
          </a:prstGeom>
        </p:spPr>
      </p:pic>
      <p:pic>
        <p:nvPicPr>
          <p:cNvPr id="14" name="Picture 13">
            <a:extLst>
              <a:ext uri="{FF2B5EF4-FFF2-40B4-BE49-F238E27FC236}">
                <a16:creationId xmlns:a16="http://schemas.microsoft.com/office/drawing/2014/main" id="{B55FF045-43E3-AE4F-8858-CE1F9FEC25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600" y="3022598"/>
            <a:ext cx="5562600" cy="2305741"/>
          </a:xfrm>
          <a:prstGeom prst="rect">
            <a:avLst/>
          </a:prstGeom>
        </p:spPr>
      </p:pic>
      <mc:AlternateContent xmlns:mc="http://schemas.openxmlformats.org/markup-compatibility/2006">
        <mc:Choice xmlns:p14="http://schemas.microsoft.com/office/powerpoint/2010/main" Requires="p14">
          <p:contentPart p14:bwMode="auto" r:id="rId4">
            <p14:nvContentPartPr>
              <p14:cNvPr id="15" name="Ink 14">
                <a:extLst>
                  <a:ext uri="{FF2B5EF4-FFF2-40B4-BE49-F238E27FC236}">
                    <a16:creationId xmlns:a16="http://schemas.microsoft.com/office/drawing/2014/main" id="{2D53D02D-BD73-6E43-952E-8479020569A4}"/>
                  </a:ext>
                </a:extLst>
              </p14:cNvPr>
              <p14:cNvContentPartPr/>
              <p14:nvPr/>
            </p14:nvContentPartPr>
            <p14:xfrm>
              <a:off x="4979040" y="3722000"/>
              <a:ext cx="1580400" cy="81000"/>
            </p14:xfrm>
          </p:contentPart>
        </mc:Choice>
        <mc:Fallback>
          <p:pic>
            <p:nvPicPr>
              <p:cNvPr id="15" name="Ink 14">
                <a:extLst>
                  <a:ext uri="{FF2B5EF4-FFF2-40B4-BE49-F238E27FC236}">
                    <a16:creationId xmlns:a16="http://schemas.microsoft.com/office/drawing/2014/main" id="{2D53D02D-BD73-6E43-952E-8479020569A4}"/>
                  </a:ext>
                </a:extLst>
              </p:cNvPr>
              <p:cNvPicPr/>
              <p:nvPr/>
            </p:nvPicPr>
            <p:blipFill>
              <a:blip r:embed="rId5"/>
              <a:stretch>
                <a:fillRect/>
              </a:stretch>
            </p:blipFill>
            <p:spPr>
              <a:xfrm>
                <a:off x="4970040" y="3713360"/>
                <a:ext cx="159804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0" name="Ink 19">
                <a:extLst>
                  <a:ext uri="{FF2B5EF4-FFF2-40B4-BE49-F238E27FC236}">
                    <a16:creationId xmlns:a16="http://schemas.microsoft.com/office/drawing/2014/main" id="{B2A3D6BF-FE74-9348-B45C-17D255B77E4E}"/>
                  </a:ext>
                </a:extLst>
              </p14:cNvPr>
              <p14:cNvContentPartPr/>
              <p14:nvPr/>
            </p14:nvContentPartPr>
            <p14:xfrm>
              <a:off x="114120" y="3944840"/>
              <a:ext cx="6714360" cy="653400"/>
            </p14:xfrm>
          </p:contentPart>
        </mc:Choice>
        <mc:Fallback>
          <p:pic>
            <p:nvPicPr>
              <p:cNvPr id="20" name="Ink 19">
                <a:extLst>
                  <a:ext uri="{FF2B5EF4-FFF2-40B4-BE49-F238E27FC236}">
                    <a16:creationId xmlns:a16="http://schemas.microsoft.com/office/drawing/2014/main" id="{B2A3D6BF-FE74-9348-B45C-17D255B77E4E}"/>
                  </a:ext>
                </a:extLst>
              </p:cNvPr>
              <p:cNvPicPr/>
              <p:nvPr/>
            </p:nvPicPr>
            <p:blipFill>
              <a:blip r:embed="rId7"/>
              <a:stretch>
                <a:fillRect/>
              </a:stretch>
            </p:blipFill>
            <p:spPr>
              <a:xfrm>
                <a:off x="105120" y="3935840"/>
                <a:ext cx="6731999" cy="671040"/>
              </a:xfrm>
              <a:prstGeom prst="rect">
                <a:avLst/>
              </a:prstGeom>
            </p:spPr>
          </p:pic>
        </mc:Fallback>
      </mc:AlternateContent>
      <p:sp>
        <p:nvSpPr>
          <p:cNvPr id="21" name="TextBox 20">
            <a:extLst>
              <a:ext uri="{FF2B5EF4-FFF2-40B4-BE49-F238E27FC236}">
                <a16:creationId xmlns:a16="http://schemas.microsoft.com/office/drawing/2014/main" id="{8276981E-3F67-5644-B524-82ADAA829A82}"/>
              </a:ext>
            </a:extLst>
          </p:cNvPr>
          <p:cNvSpPr txBox="1"/>
          <p:nvPr/>
        </p:nvSpPr>
        <p:spPr>
          <a:xfrm>
            <a:off x="313108" y="1378920"/>
            <a:ext cx="545613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HTML stands for Hyper Text Markup Language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describes the structure of a webpage.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HTML element are represented by tags</a:t>
            </a:r>
          </a:p>
        </p:txBody>
      </p:sp>
      <p:sp>
        <p:nvSpPr>
          <p:cNvPr id="22" name="TextBox 21">
            <a:extLst>
              <a:ext uri="{FF2B5EF4-FFF2-40B4-BE49-F238E27FC236}">
                <a16:creationId xmlns:a16="http://schemas.microsoft.com/office/drawing/2014/main" id="{D26041A5-2B96-D54B-8DCA-7BF846B03C55}"/>
              </a:ext>
            </a:extLst>
          </p:cNvPr>
          <p:cNvSpPr txBox="1"/>
          <p:nvPr/>
        </p:nvSpPr>
        <p:spPr>
          <a:xfrm>
            <a:off x="313108" y="544558"/>
            <a:ext cx="2391873" cy="523220"/>
          </a:xfrm>
          <a:prstGeom prst="rect">
            <a:avLst/>
          </a:prstGeom>
          <a:noFill/>
        </p:spPr>
        <p:txBody>
          <a:bodyPr wrap="none" rtlCol="0">
            <a:spAutoFit/>
          </a:bodyPr>
          <a:lstStyle/>
          <a:p>
            <a:r>
              <a:rPr lang="en-US" sz="2800" dirty="0"/>
              <a:t>What is HTML?</a:t>
            </a:r>
          </a:p>
        </p:txBody>
      </p:sp>
    </p:spTree>
    <p:extLst>
      <p:ext uri="{BB962C8B-B14F-4D97-AF65-F5344CB8AC3E}">
        <p14:creationId xmlns:p14="http://schemas.microsoft.com/office/powerpoint/2010/main" val="29561011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A7ABC8-4F85-AE43-B625-71D8C2457F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877" y="212062"/>
            <a:ext cx="11049000" cy="5791200"/>
          </a:xfrm>
          <a:prstGeom prst="rect">
            <a:avLst/>
          </a:prstGeom>
        </p:spPr>
      </p:pic>
      <p:sp>
        <p:nvSpPr>
          <p:cNvPr id="11" name="TextBox 10">
            <a:extLst>
              <a:ext uri="{FF2B5EF4-FFF2-40B4-BE49-F238E27FC236}">
                <a16:creationId xmlns:a16="http://schemas.microsoft.com/office/drawing/2014/main" id="{A46381C7-8A57-9048-8F81-2A7DCE2FBCB8}"/>
              </a:ext>
            </a:extLst>
          </p:cNvPr>
          <p:cNvSpPr txBox="1"/>
          <p:nvPr/>
        </p:nvSpPr>
        <p:spPr>
          <a:xfrm>
            <a:off x="171448" y="6003262"/>
            <a:ext cx="11607858" cy="369332"/>
          </a:xfrm>
          <a:prstGeom prst="rect">
            <a:avLst/>
          </a:prstGeom>
          <a:noFill/>
        </p:spPr>
        <p:txBody>
          <a:bodyPr wrap="none" rtlCol="0">
            <a:spAutoFit/>
          </a:bodyPr>
          <a:lstStyle/>
          <a:p>
            <a:r>
              <a:rPr lang="en-US" dirty="0"/>
              <a:t>https://</a:t>
            </a:r>
            <a:r>
              <a:rPr lang="en-US" dirty="0" err="1"/>
              <a:t>github.com</a:t>
            </a:r>
            <a:r>
              <a:rPr lang="en-US" dirty="0"/>
              <a:t>/</a:t>
            </a:r>
            <a:r>
              <a:rPr lang="en-US" dirty="0" err="1"/>
              <a:t>SophiaBelkin</a:t>
            </a:r>
            <a:r>
              <a:rPr lang="en-US" dirty="0"/>
              <a:t>/</a:t>
            </a:r>
            <a:r>
              <a:rPr lang="en-US" dirty="0" err="1"/>
              <a:t>BelkinCodingBootcamp</a:t>
            </a:r>
            <a:r>
              <a:rPr lang="en-US" dirty="0"/>
              <a:t>/blob/master/examples/</a:t>
            </a:r>
            <a:r>
              <a:rPr lang="en-US" dirty="0" err="1"/>
              <a:t>WifiControledLED</a:t>
            </a:r>
            <a:r>
              <a:rPr lang="en-US" dirty="0"/>
              <a:t>/</a:t>
            </a:r>
            <a:r>
              <a:rPr lang="en-US" dirty="0" err="1"/>
              <a:t>WifiControledLED.ino</a:t>
            </a:r>
            <a:endParaRPr lang="en-US" dirty="0"/>
          </a:p>
        </p:txBody>
      </p:sp>
      <p:sp>
        <p:nvSpPr>
          <p:cNvPr id="8" name="Rectangle 7">
            <a:extLst>
              <a:ext uri="{FF2B5EF4-FFF2-40B4-BE49-F238E27FC236}">
                <a16:creationId xmlns:a16="http://schemas.microsoft.com/office/drawing/2014/main" id="{AB6297DE-712F-E441-BA09-7C2563FDB7C9}"/>
              </a:ext>
            </a:extLst>
          </p:cNvPr>
          <p:cNvSpPr/>
          <p:nvPr/>
        </p:nvSpPr>
        <p:spPr>
          <a:xfrm>
            <a:off x="412694" y="377162"/>
            <a:ext cx="10718800" cy="1803400"/>
          </a:xfrm>
          <a:prstGeom prst="rect">
            <a:avLst/>
          </a:prstGeom>
          <a:no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8555652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96FFD7A-B6C7-A14A-9329-F2BF860683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856" y="499201"/>
            <a:ext cx="6139752" cy="5305958"/>
          </a:xfrm>
          <a:prstGeom prst="rect">
            <a:avLst/>
          </a:prstGeom>
        </p:spPr>
      </p:pic>
      <p:sp>
        <p:nvSpPr>
          <p:cNvPr id="7" name="Rectangle 6">
            <a:extLst>
              <a:ext uri="{FF2B5EF4-FFF2-40B4-BE49-F238E27FC236}">
                <a16:creationId xmlns:a16="http://schemas.microsoft.com/office/drawing/2014/main" id="{0EBFEE9C-13B6-E04D-94BC-FFC7B6740763}"/>
              </a:ext>
            </a:extLst>
          </p:cNvPr>
          <p:cNvSpPr/>
          <p:nvPr/>
        </p:nvSpPr>
        <p:spPr>
          <a:xfrm>
            <a:off x="779585" y="4757140"/>
            <a:ext cx="4706813" cy="372116"/>
          </a:xfrm>
          <a:prstGeom prst="rect">
            <a:avLst/>
          </a:prstGeom>
          <a:no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A34FDA0B-2840-2649-98C5-99A97304DBEA}"/>
              </a:ext>
            </a:extLst>
          </p:cNvPr>
          <p:cNvSpPr/>
          <p:nvPr/>
        </p:nvSpPr>
        <p:spPr>
          <a:xfrm>
            <a:off x="550984" y="3118522"/>
            <a:ext cx="6023624" cy="372116"/>
          </a:xfrm>
          <a:prstGeom prst="rect">
            <a:avLst/>
          </a:prstGeom>
          <a:no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8C8BE457-DBA4-F14D-801D-27C399861730}"/>
              </a:ext>
            </a:extLst>
          </p:cNvPr>
          <p:cNvSpPr txBox="1"/>
          <p:nvPr/>
        </p:nvSpPr>
        <p:spPr>
          <a:xfrm>
            <a:off x="257946" y="5973092"/>
            <a:ext cx="11607858" cy="369332"/>
          </a:xfrm>
          <a:prstGeom prst="rect">
            <a:avLst/>
          </a:prstGeom>
          <a:noFill/>
        </p:spPr>
        <p:txBody>
          <a:bodyPr wrap="none" rtlCol="0">
            <a:spAutoFit/>
          </a:bodyPr>
          <a:lstStyle/>
          <a:p>
            <a:r>
              <a:rPr lang="en-US" dirty="0"/>
              <a:t>https://</a:t>
            </a:r>
            <a:r>
              <a:rPr lang="en-US" dirty="0" err="1"/>
              <a:t>github.com</a:t>
            </a:r>
            <a:r>
              <a:rPr lang="en-US" dirty="0"/>
              <a:t>/</a:t>
            </a:r>
            <a:r>
              <a:rPr lang="en-US" dirty="0" err="1"/>
              <a:t>SophiaBelkin</a:t>
            </a:r>
            <a:r>
              <a:rPr lang="en-US" dirty="0"/>
              <a:t>/</a:t>
            </a:r>
            <a:r>
              <a:rPr lang="en-US" dirty="0" err="1"/>
              <a:t>BelkinCodingBootcamp</a:t>
            </a:r>
            <a:r>
              <a:rPr lang="en-US" dirty="0"/>
              <a:t>/blob/master/examples/</a:t>
            </a:r>
            <a:r>
              <a:rPr lang="en-US" dirty="0" err="1"/>
              <a:t>WifiControledLED</a:t>
            </a:r>
            <a:r>
              <a:rPr lang="en-US" dirty="0"/>
              <a:t>/</a:t>
            </a:r>
            <a:r>
              <a:rPr lang="en-US" dirty="0" err="1"/>
              <a:t>WifiControledLED.ino</a:t>
            </a:r>
            <a:endParaRPr lang="en-US" dirty="0"/>
          </a:p>
        </p:txBody>
      </p:sp>
      <p:sp>
        <p:nvSpPr>
          <p:cNvPr id="11" name="Rectangle 10">
            <a:extLst>
              <a:ext uri="{FF2B5EF4-FFF2-40B4-BE49-F238E27FC236}">
                <a16:creationId xmlns:a16="http://schemas.microsoft.com/office/drawing/2014/main" id="{EC399F2A-AB98-4746-8FDF-D870FDECC114}"/>
              </a:ext>
            </a:extLst>
          </p:cNvPr>
          <p:cNvSpPr/>
          <p:nvPr/>
        </p:nvSpPr>
        <p:spPr>
          <a:xfrm>
            <a:off x="876300" y="1844126"/>
            <a:ext cx="5308600" cy="372116"/>
          </a:xfrm>
          <a:prstGeom prst="rect">
            <a:avLst/>
          </a:prstGeom>
          <a:no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TextShape 1">
            <a:extLst>
              <a:ext uri="{FF2B5EF4-FFF2-40B4-BE49-F238E27FC236}">
                <a16:creationId xmlns:a16="http://schemas.microsoft.com/office/drawing/2014/main" id="{BA3F2D4C-D7C8-7548-B169-00D857E5090F}"/>
              </a:ext>
            </a:extLst>
          </p:cNvPr>
          <p:cNvSpPr txBox="1"/>
          <p:nvPr/>
        </p:nvSpPr>
        <p:spPr>
          <a:xfrm>
            <a:off x="7191638" y="1290901"/>
            <a:ext cx="4813072" cy="2047337"/>
          </a:xfrm>
          <a:prstGeom prst="rect">
            <a:avLst/>
          </a:prstGeom>
        </p:spPr>
        <p:txBody>
          <a:bodyPr vert="horz" lIns="91440" tIns="45720" rIns="91440" bIns="45720" rtlCol="0" anchor="b">
            <a:normAutofit/>
          </a:bodyPr>
          <a:lstStyle/>
          <a:p>
            <a:pPr>
              <a:lnSpc>
                <a:spcPct val="85000"/>
              </a:lnSpc>
              <a:spcBef>
                <a:spcPct val="0"/>
              </a:spcBef>
              <a:spcAft>
                <a:spcPts val="600"/>
              </a:spcAft>
            </a:pPr>
            <a:r>
              <a:rPr lang="en-US" sz="3200" spc="-50" dirty="0">
                <a:solidFill>
                  <a:schemeClr val="tx1">
                    <a:lumMod val="85000"/>
                    <a:lumOff val="15000"/>
                  </a:schemeClr>
                </a:solidFill>
                <a:latin typeface="+mj-lt"/>
                <a:ea typeface="+mj-ea"/>
                <a:cs typeface="+mj-cs"/>
              </a:rPr>
              <a:t>Specify which code to execute when an HTTP request is performed to each path. </a:t>
            </a:r>
          </a:p>
        </p:txBody>
      </p:sp>
      <p:cxnSp>
        <p:nvCxnSpPr>
          <p:cNvPr id="5" name="Straight Connector 4">
            <a:extLst>
              <a:ext uri="{FF2B5EF4-FFF2-40B4-BE49-F238E27FC236}">
                <a16:creationId xmlns:a16="http://schemas.microsoft.com/office/drawing/2014/main" id="{D52FBBCF-D3E6-6C44-BEB1-65B5E8323A72}"/>
              </a:ext>
            </a:extLst>
          </p:cNvPr>
          <p:cNvCxnSpPr/>
          <p:nvPr/>
        </p:nvCxnSpPr>
        <p:spPr>
          <a:xfrm>
            <a:off x="7191638" y="3568700"/>
            <a:ext cx="4664110" cy="0"/>
          </a:xfrm>
          <a:prstGeom prst="line">
            <a:avLst/>
          </a:prstGeom>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DE10D728-C2C9-374D-A878-739E59E43AF2}"/>
              </a:ext>
            </a:extLst>
          </p:cNvPr>
          <p:cNvSpPr/>
          <p:nvPr/>
        </p:nvSpPr>
        <p:spPr>
          <a:xfrm>
            <a:off x="779585" y="3541438"/>
            <a:ext cx="2128715" cy="26856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7B924138-9C25-5446-A3C4-267249A326CC}"/>
              </a:ext>
            </a:extLst>
          </p:cNvPr>
          <p:cNvSpPr/>
          <p:nvPr/>
        </p:nvSpPr>
        <p:spPr>
          <a:xfrm>
            <a:off x="779585" y="5167356"/>
            <a:ext cx="2128715" cy="26856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55905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633C5C-747D-8D44-A9C4-8187D7D423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350" y="971550"/>
            <a:ext cx="6714892" cy="2546350"/>
          </a:xfrm>
          <a:prstGeom prst="rect">
            <a:avLst/>
          </a:prstGeom>
        </p:spPr>
      </p:pic>
      <p:sp>
        <p:nvSpPr>
          <p:cNvPr id="4" name="TextShape 1">
            <a:extLst>
              <a:ext uri="{FF2B5EF4-FFF2-40B4-BE49-F238E27FC236}">
                <a16:creationId xmlns:a16="http://schemas.microsoft.com/office/drawing/2014/main" id="{8B8295A0-0CE5-9A4B-BF83-CC999DA29C1A}"/>
              </a:ext>
            </a:extLst>
          </p:cNvPr>
          <p:cNvSpPr txBox="1"/>
          <p:nvPr/>
        </p:nvSpPr>
        <p:spPr>
          <a:xfrm>
            <a:off x="6991578" y="1206500"/>
            <a:ext cx="4813072" cy="1134793"/>
          </a:xfrm>
          <a:prstGeom prst="rect">
            <a:avLst/>
          </a:prstGeom>
        </p:spPr>
        <p:txBody>
          <a:bodyPr vert="horz" lIns="91440" tIns="45720" rIns="91440" bIns="45720" rtlCol="0" anchor="b">
            <a:normAutofit/>
          </a:bodyPr>
          <a:lstStyle/>
          <a:p>
            <a:pPr>
              <a:lnSpc>
                <a:spcPct val="85000"/>
              </a:lnSpc>
              <a:spcBef>
                <a:spcPct val="0"/>
              </a:spcBef>
              <a:spcAft>
                <a:spcPts val="600"/>
              </a:spcAft>
            </a:pPr>
            <a:r>
              <a:rPr lang="en-US" sz="3200" spc="-50" dirty="0">
                <a:solidFill>
                  <a:schemeClr val="tx1">
                    <a:lumMod val="85000"/>
                    <a:lumOff val="15000"/>
                  </a:schemeClr>
                </a:solidFill>
                <a:latin typeface="+mj-lt"/>
                <a:ea typeface="+mj-ea"/>
                <a:cs typeface="+mj-cs"/>
              </a:rPr>
              <a:t>Start our server and handle the incoming http request</a:t>
            </a:r>
          </a:p>
        </p:txBody>
      </p:sp>
      <p:cxnSp>
        <p:nvCxnSpPr>
          <p:cNvPr id="6" name="Straight Connector 5">
            <a:extLst>
              <a:ext uri="{FF2B5EF4-FFF2-40B4-BE49-F238E27FC236}">
                <a16:creationId xmlns:a16="http://schemas.microsoft.com/office/drawing/2014/main" id="{DF058251-43F0-6540-9D0F-EF84056CB475}"/>
              </a:ext>
            </a:extLst>
          </p:cNvPr>
          <p:cNvCxnSpPr/>
          <p:nvPr/>
        </p:nvCxnSpPr>
        <p:spPr>
          <a:xfrm>
            <a:off x="7102242" y="2781300"/>
            <a:ext cx="4702408"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74104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Shape 2"/>
          <p:cNvSpPr txBox="1"/>
          <p:nvPr/>
        </p:nvSpPr>
        <p:spPr>
          <a:xfrm>
            <a:off x="505692" y="2835667"/>
            <a:ext cx="10058040" cy="2924142"/>
          </a:xfrm>
          <a:prstGeom prst="rect">
            <a:avLst/>
          </a:prstGeom>
          <a:noFill/>
          <a:ln>
            <a:noFill/>
          </a:ln>
        </p:spPr>
        <p:txBody>
          <a:bodyPr lIns="0" rIns="0" anchor="t"/>
          <a:lstStyle/>
          <a:p>
            <a:pPr marL="342900" indent="-342900">
              <a:buFont typeface="Arial" panose="020B0604020202020204" pitchFamily="34" charset="0"/>
              <a:buChar char="•"/>
            </a:pPr>
            <a:r>
              <a:rPr lang="en-US" sz="2000" spc="-1" dirty="0">
                <a:solidFill>
                  <a:srgbClr val="404040"/>
                </a:solidFill>
                <a:cs typeface="Calibri"/>
              </a:rPr>
              <a:t>Free platform that lets you create connection between different web-service and applications</a:t>
            </a:r>
            <a:endParaRPr lang="en-US" sz="2000" spc="-1" dirty="0">
              <a:solidFill>
                <a:srgbClr val="404040"/>
              </a:solidFill>
              <a:latin typeface="Calibri"/>
              <a:cs typeface="Calibri"/>
            </a:endParaRPr>
          </a:p>
          <a:p>
            <a:pPr marL="342900" indent="-342900">
              <a:buFont typeface="Arial" panose="020B0604020202020204" pitchFamily="34" charset="0"/>
              <a:buChar char="•"/>
            </a:pPr>
            <a:endParaRPr lang="en-US" sz="2000" spc="-1" dirty="0">
              <a:solidFill>
                <a:srgbClr val="404040"/>
              </a:solidFill>
              <a:latin typeface="Calibri"/>
              <a:cs typeface="Calibri"/>
            </a:endParaRPr>
          </a:p>
          <a:p>
            <a:pPr marL="342900" indent="-342900">
              <a:buFont typeface="Arial" panose="020B0604020202020204" pitchFamily="34" charset="0"/>
              <a:buChar char="•"/>
            </a:pPr>
            <a:r>
              <a:rPr lang="en-US" sz="2000" spc="-1" dirty="0">
                <a:solidFill>
                  <a:srgbClr val="404040"/>
                </a:solidFill>
                <a:latin typeface="Calibri"/>
                <a:cs typeface="Calibri"/>
              </a:rPr>
              <a:t>Stands for ‘If this, then that’</a:t>
            </a:r>
          </a:p>
          <a:p>
            <a:pPr marL="342900" indent="-342900">
              <a:buFont typeface="Arial" panose="020B0604020202020204" pitchFamily="34" charset="0"/>
              <a:buChar char="•"/>
            </a:pPr>
            <a:endParaRPr lang="en-US" sz="2000" spc="-1" dirty="0">
              <a:solidFill>
                <a:srgbClr val="404040"/>
              </a:solidFill>
              <a:latin typeface="Calibri"/>
              <a:cs typeface="Calibri"/>
            </a:endParaRPr>
          </a:p>
          <a:p>
            <a:pPr marL="342900" indent="-342900">
              <a:buFont typeface="Arial" panose="020B0604020202020204" pitchFamily="34" charset="0"/>
              <a:buChar char="•"/>
            </a:pPr>
            <a:r>
              <a:rPr lang="en-US" sz="2000" spc="-1" dirty="0">
                <a:solidFill>
                  <a:srgbClr val="404040"/>
                </a:solidFill>
                <a:latin typeface="Calibri"/>
                <a:cs typeface="Calibri"/>
              </a:rPr>
              <a:t>A combination of a TRIGGER and an ACTION</a:t>
            </a:r>
          </a:p>
          <a:p>
            <a:pPr marL="342900" indent="-342900">
              <a:buFont typeface="Arial" panose="020B0604020202020204" pitchFamily="34" charset="0"/>
              <a:buChar char="•"/>
            </a:pPr>
            <a:endParaRPr lang="en-US" sz="2000" spc="-1" dirty="0">
              <a:solidFill>
                <a:srgbClr val="404040"/>
              </a:solidFill>
              <a:latin typeface="Calibri"/>
              <a:cs typeface="Calibri"/>
            </a:endParaRPr>
          </a:p>
          <a:p>
            <a:pPr marL="342900" indent="-342900">
              <a:buFont typeface="Arial" panose="020B0604020202020204" pitchFamily="34" charset="0"/>
              <a:buChar char="•"/>
            </a:pPr>
            <a:r>
              <a:rPr lang="en-US" sz="2000" spc="-1" dirty="0">
                <a:solidFill>
                  <a:srgbClr val="404040"/>
                </a:solidFill>
                <a:latin typeface="Calibri"/>
                <a:cs typeface="Calibri"/>
              </a:rPr>
              <a:t>Examples: </a:t>
            </a:r>
          </a:p>
          <a:p>
            <a:pPr marL="342900" indent="-342900">
              <a:buFont typeface="Arial" panose="020B0604020202020204" pitchFamily="34" charset="0"/>
              <a:buChar char="•"/>
            </a:pPr>
            <a:r>
              <a:rPr lang="en-US" sz="2000" spc="-1" dirty="0">
                <a:solidFill>
                  <a:srgbClr val="404040"/>
                </a:solidFill>
                <a:latin typeface="Calibri"/>
                <a:cs typeface="Calibri"/>
              </a:rPr>
              <a:t>If the sensor is triggered, send me a message</a:t>
            </a:r>
          </a:p>
          <a:p>
            <a:pPr marL="342900" indent="-342900">
              <a:buFont typeface="Arial" panose="020B0604020202020204" pitchFamily="34" charset="0"/>
              <a:buChar char="•"/>
            </a:pPr>
            <a:r>
              <a:rPr lang="en-US" sz="2000" spc="-1" dirty="0">
                <a:solidFill>
                  <a:srgbClr val="404040"/>
                </a:solidFill>
                <a:cs typeface="Calibri"/>
              </a:rPr>
              <a:t>If the garage door is opened, turn the living room lights on</a:t>
            </a:r>
          </a:p>
          <a:p>
            <a:pPr marL="342900" indent="-342900">
              <a:buFont typeface="Arial" panose="020B0604020202020204" pitchFamily="34" charset="0"/>
              <a:buChar char="•"/>
            </a:pPr>
            <a:endParaRPr lang="en-US" sz="2000" spc="-1" dirty="0">
              <a:solidFill>
                <a:srgbClr val="404040"/>
              </a:solidFill>
              <a:latin typeface="Calibri"/>
              <a:cs typeface="Calibri"/>
            </a:endParaRPr>
          </a:p>
          <a:p>
            <a:endParaRPr lang="en-US" dirty="0">
              <a:cs typeface="Calibri"/>
            </a:endParaRPr>
          </a:p>
        </p:txBody>
      </p:sp>
      <p:pic>
        <p:nvPicPr>
          <p:cNvPr id="3" name="Picture 2">
            <a:extLst>
              <a:ext uri="{FF2B5EF4-FFF2-40B4-BE49-F238E27FC236}">
                <a16:creationId xmlns:a16="http://schemas.microsoft.com/office/drawing/2014/main" id="{7D870A8E-B64C-A040-BEDB-4F426C0CDA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692" y="1835483"/>
            <a:ext cx="1409700" cy="647700"/>
          </a:xfrm>
          <a:prstGeom prst="rect">
            <a:avLst/>
          </a:prstGeom>
        </p:spPr>
      </p:pic>
      <p:sp>
        <p:nvSpPr>
          <p:cNvPr id="4" name="TextBox 3">
            <a:extLst>
              <a:ext uri="{FF2B5EF4-FFF2-40B4-BE49-F238E27FC236}">
                <a16:creationId xmlns:a16="http://schemas.microsoft.com/office/drawing/2014/main" id="{EC1413C9-1B05-884F-9B44-DB7EDBB0B035}"/>
              </a:ext>
            </a:extLst>
          </p:cNvPr>
          <p:cNvSpPr txBox="1"/>
          <p:nvPr/>
        </p:nvSpPr>
        <p:spPr>
          <a:xfrm>
            <a:off x="505692" y="412746"/>
            <a:ext cx="11107784" cy="1200329"/>
          </a:xfrm>
          <a:prstGeom prst="rect">
            <a:avLst/>
          </a:prstGeom>
          <a:noFill/>
        </p:spPr>
        <p:txBody>
          <a:bodyPr wrap="none" rtlCol="0">
            <a:spAutoFit/>
          </a:bodyPr>
          <a:lstStyle/>
          <a:p>
            <a:r>
              <a:rPr lang="en-US" sz="4800" dirty="0">
                <a:latin typeface="+mj-lt"/>
              </a:rPr>
              <a:t>#5 Prototyping IoT with ESP8266 and IFTTT</a:t>
            </a:r>
          </a:p>
          <a:p>
            <a:endParaRPr lang="en-US" sz="2400" dirty="0">
              <a:latin typeface="+mj-lt"/>
            </a:endParaRPr>
          </a:p>
        </p:txBody>
      </p:sp>
    </p:spTree>
    <p:extLst>
      <p:ext uri="{BB962C8B-B14F-4D97-AF65-F5344CB8AC3E}">
        <p14:creationId xmlns:p14="http://schemas.microsoft.com/office/powerpoint/2010/main" val="209048109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FB1170-6505-854A-90AA-283D67DAC358}"/>
              </a:ext>
            </a:extLst>
          </p:cNvPr>
          <p:cNvSpPr txBox="1"/>
          <p:nvPr/>
        </p:nvSpPr>
        <p:spPr>
          <a:xfrm>
            <a:off x="457199" y="383061"/>
            <a:ext cx="6876819" cy="1231106"/>
          </a:xfrm>
          <a:prstGeom prst="rect">
            <a:avLst/>
          </a:prstGeom>
          <a:noFill/>
        </p:spPr>
        <p:txBody>
          <a:bodyPr wrap="none" rtlCol="0">
            <a:spAutoFit/>
          </a:bodyPr>
          <a:lstStyle/>
          <a:p>
            <a:r>
              <a:rPr lang="en-US" sz="2800" dirty="0">
                <a:cs typeface="Calibri"/>
              </a:rPr>
              <a:t>Step 1 Create an account on </a:t>
            </a:r>
            <a:r>
              <a:rPr lang="en-US" sz="2800" dirty="0">
                <a:hlinkClick r:id="rId2"/>
              </a:rPr>
              <a:t>https://ifttt.com/</a:t>
            </a:r>
            <a:endParaRPr lang="en-US" sz="2800" dirty="0">
              <a:cs typeface="Calibri"/>
            </a:endParaRPr>
          </a:p>
          <a:p>
            <a:r>
              <a:rPr lang="en-US" sz="2800" dirty="0">
                <a:cs typeface="Calibri"/>
              </a:rPr>
              <a:t>Step 2 Create an IFTTT Webhook</a:t>
            </a:r>
          </a:p>
          <a:p>
            <a:endParaRPr lang="en-US" dirty="0"/>
          </a:p>
        </p:txBody>
      </p:sp>
      <p:pic>
        <p:nvPicPr>
          <p:cNvPr id="6" name="Picture 5">
            <a:extLst>
              <a:ext uri="{FF2B5EF4-FFF2-40B4-BE49-F238E27FC236}">
                <a16:creationId xmlns:a16="http://schemas.microsoft.com/office/drawing/2014/main" id="{2EBFA1E6-7E36-C04D-9839-2245D40B45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6800" y="518194"/>
            <a:ext cx="3378200" cy="5308600"/>
          </a:xfrm>
          <a:prstGeom prst="rect">
            <a:avLst/>
          </a:prstGeom>
        </p:spPr>
      </p:pic>
      <p:pic>
        <p:nvPicPr>
          <p:cNvPr id="5" name="Picture 4">
            <a:extLst>
              <a:ext uri="{FF2B5EF4-FFF2-40B4-BE49-F238E27FC236}">
                <a16:creationId xmlns:a16="http://schemas.microsoft.com/office/drawing/2014/main" id="{057F2BD2-2724-0B4A-8E91-DDC16F9542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2428" y="1162684"/>
            <a:ext cx="1463180" cy="876300"/>
          </a:xfrm>
          <a:prstGeom prst="rect">
            <a:avLst/>
          </a:prstGeom>
        </p:spPr>
      </p:pic>
      <p:pic>
        <p:nvPicPr>
          <p:cNvPr id="10" name="Picture 9">
            <a:extLst>
              <a:ext uri="{FF2B5EF4-FFF2-40B4-BE49-F238E27FC236}">
                <a16:creationId xmlns:a16="http://schemas.microsoft.com/office/drawing/2014/main" id="{CF56B174-3207-1143-A6AF-6EFE04FFC4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072" y="1614167"/>
            <a:ext cx="5170765" cy="4473270"/>
          </a:xfrm>
          <a:prstGeom prst="rect">
            <a:avLst/>
          </a:prstGeom>
        </p:spPr>
      </p:pic>
    </p:spTree>
    <p:extLst>
      <p:ext uri="{BB962C8B-B14F-4D97-AF65-F5344CB8AC3E}">
        <p14:creationId xmlns:p14="http://schemas.microsoft.com/office/powerpoint/2010/main" val="944852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6" name="CustomShape 1"/>
          <p:cNvSpPr/>
          <p:nvPr/>
        </p:nvSpPr>
        <p:spPr>
          <a:xfrm>
            <a:off x="3240" y="6400800"/>
            <a:ext cx="1218852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07" name="CustomShape 2"/>
          <p:cNvSpPr/>
          <p:nvPr/>
        </p:nvSpPr>
        <p:spPr>
          <a:xfrm>
            <a:off x="0" y="6334200"/>
            <a:ext cx="12188520" cy="63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08" name="Line 3"/>
          <p:cNvSpPr/>
          <p:nvPr/>
        </p:nvSpPr>
        <p:spPr>
          <a:xfrm>
            <a:off x="1207440" y="4343400"/>
            <a:ext cx="9875520" cy="36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09" name="CustomShape 4"/>
          <p:cNvSpPr/>
          <p:nvPr/>
        </p:nvSpPr>
        <p:spPr>
          <a:xfrm>
            <a:off x="0" y="0"/>
            <a:ext cx="12191760" cy="63338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110" name="CustomShape 5"/>
          <p:cNvSpPr/>
          <p:nvPr/>
        </p:nvSpPr>
        <p:spPr>
          <a:xfrm>
            <a:off x="0" y="6400800"/>
            <a:ext cx="1219176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11" name="CustomShape 6"/>
          <p:cNvSpPr/>
          <p:nvPr/>
        </p:nvSpPr>
        <p:spPr>
          <a:xfrm>
            <a:off x="0" y="6334200"/>
            <a:ext cx="12191760" cy="6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12" name="Line 7"/>
          <p:cNvSpPr/>
          <p:nvPr/>
        </p:nvSpPr>
        <p:spPr>
          <a:xfrm>
            <a:off x="8209080" y="4343400"/>
            <a:ext cx="3200400" cy="360"/>
          </a:xfrm>
          <a:prstGeom prst="line">
            <a:avLst/>
          </a:prstGeom>
          <a:ln w="6480">
            <a:solidFill>
              <a:schemeClr val="tx2">
                <a:alpha val="90000"/>
              </a:schemeClr>
            </a:solidFill>
            <a:round/>
          </a:ln>
        </p:spPr>
        <p:style>
          <a:lnRef idx="1">
            <a:schemeClr val="accent1"/>
          </a:lnRef>
          <a:fillRef idx="0">
            <a:schemeClr val="accent1"/>
          </a:fillRef>
          <a:effectRef idx="0">
            <a:schemeClr val="accent1"/>
          </a:effectRef>
          <a:fontRef idx="minor"/>
        </p:style>
      </p:sp>
      <p:pic>
        <p:nvPicPr>
          <p:cNvPr id="113" name="Content Placeholder 3"/>
          <p:cNvPicPr/>
          <p:nvPr/>
        </p:nvPicPr>
        <p:blipFill>
          <a:blip r:embed="rId2"/>
          <a:stretch/>
        </p:blipFill>
        <p:spPr>
          <a:xfrm>
            <a:off x="418395" y="208759"/>
            <a:ext cx="6911809" cy="5973830"/>
          </a:xfrm>
          <a:prstGeom prst="rect">
            <a:avLst/>
          </a:prstGeom>
          <a:ln>
            <a:noFill/>
          </a:ln>
        </p:spPr>
      </p:pic>
      <p:sp>
        <p:nvSpPr>
          <p:cNvPr id="114" name="TextShape 8"/>
          <p:cNvSpPr txBox="1"/>
          <p:nvPr/>
        </p:nvSpPr>
        <p:spPr>
          <a:xfrm>
            <a:off x="8141040" y="639000"/>
            <a:ext cx="3401640" cy="3685680"/>
          </a:xfrm>
          <a:prstGeom prst="rect">
            <a:avLst/>
          </a:prstGeom>
          <a:noFill/>
          <a:ln>
            <a:noFill/>
          </a:ln>
        </p:spPr>
        <p:txBody>
          <a:bodyPr anchor="b"/>
          <a:lstStyle/>
          <a:p>
            <a:pPr>
              <a:lnSpc>
                <a:spcPct val="85000"/>
              </a:lnSpc>
            </a:pPr>
            <a:r>
              <a:rPr lang="en-US" sz="6600" b="0" strike="noStrike" spc="-49">
                <a:solidFill>
                  <a:srgbClr val="262626"/>
                </a:solidFill>
                <a:uFill>
                  <a:solidFill>
                    <a:srgbClr val="FFFFFF"/>
                  </a:solidFill>
                </a:uFill>
                <a:latin typeface="Calibri Light"/>
              </a:rPr>
              <a:t>Meet Arduino Uno</a:t>
            </a:r>
            <a:endParaRPr lang="en-US" sz="1800" b="0" strike="noStrike" spc="-1">
              <a:solidFill>
                <a:srgbClr val="000000"/>
              </a:solidFill>
              <a:uFill>
                <a:solidFill>
                  <a:srgbClr val="FFFFFF"/>
                </a:solidFill>
              </a:uFill>
              <a:latin typeface="Calibri"/>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E34760-3F84-4343-AC61-C8110BEA5EE3}"/>
              </a:ext>
            </a:extLst>
          </p:cNvPr>
          <p:cNvSpPr/>
          <p:nvPr/>
        </p:nvSpPr>
        <p:spPr>
          <a:xfrm>
            <a:off x="479310" y="476421"/>
            <a:ext cx="7647158" cy="954107"/>
          </a:xfrm>
          <a:prstGeom prst="rect">
            <a:avLst/>
          </a:prstGeom>
        </p:spPr>
        <p:txBody>
          <a:bodyPr wrap="none">
            <a:spAutoFit/>
          </a:bodyPr>
          <a:lstStyle/>
          <a:p>
            <a:r>
              <a:rPr lang="en-US" sz="2800" dirty="0">
                <a:cs typeface="Calibri"/>
              </a:rPr>
              <a:t>Step 4: Add </a:t>
            </a:r>
            <a:r>
              <a:rPr lang="en-US" sz="2800" b="1" dirty="0"/>
              <a:t>ESP8266IFTTT to </a:t>
            </a:r>
            <a:r>
              <a:rPr lang="en-US" sz="2800" dirty="0"/>
              <a:t>your Arduino libraries</a:t>
            </a:r>
          </a:p>
          <a:p>
            <a:endParaRPr lang="en-US" sz="2800" dirty="0"/>
          </a:p>
        </p:txBody>
      </p:sp>
      <p:sp>
        <p:nvSpPr>
          <p:cNvPr id="14" name="Rectangle 13">
            <a:extLst>
              <a:ext uri="{FF2B5EF4-FFF2-40B4-BE49-F238E27FC236}">
                <a16:creationId xmlns:a16="http://schemas.microsoft.com/office/drawing/2014/main" id="{6603672C-6302-E847-80C8-B51B6A3A8B93}"/>
              </a:ext>
            </a:extLst>
          </p:cNvPr>
          <p:cNvSpPr/>
          <p:nvPr/>
        </p:nvSpPr>
        <p:spPr>
          <a:xfrm>
            <a:off x="479310" y="1245862"/>
            <a:ext cx="8552406" cy="369332"/>
          </a:xfrm>
          <a:prstGeom prst="rect">
            <a:avLst/>
          </a:prstGeom>
        </p:spPr>
        <p:txBody>
          <a:bodyPr wrap="none">
            <a:spAutoFit/>
          </a:bodyPr>
          <a:lstStyle/>
          <a:p>
            <a:r>
              <a:rPr lang="en-US" dirty="0"/>
              <a:t>Download the </a:t>
            </a:r>
            <a:r>
              <a:rPr lang="en-US" b="1" dirty="0"/>
              <a:t>ESP8266IFTTT library from </a:t>
            </a:r>
            <a:r>
              <a:rPr lang="en-US" dirty="0"/>
              <a:t>https://</a:t>
            </a:r>
            <a:r>
              <a:rPr lang="en-US" dirty="0" err="1"/>
              <a:t>github.com</a:t>
            </a:r>
            <a:r>
              <a:rPr lang="en-US" dirty="0"/>
              <a:t>/</a:t>
            </a:r>
            <a:r>
              <a:rPr lang="en-US" dirty="0" err="1"/>
              <a:t>SophiaBelkin</a:t>
            </a:r>
            <a:r>
              <a:rPr lang="en-US" dirty="0"/>
              <a:t>/ESP8266IFTTT</a:t>
            </a:r>
          </a:p>
        </p:txBody>
      </p:sp>
      <p:pic>
        <p:nvPicPr>
          <p:cNvPr id="16" name="Picture 15">
            <a:extLst>
              <a:ext uri="{FF2B5EF4-FFF2-40B4-BE49-F238E27FC236}">
                <a16:creationId xmlns:a16="http://schemas.microsoft.com/office/drawing/2014/main" id="{0199FA61-C1C8-7645-BA4B-E8639853EC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464" y="2216243"/>
            <a:ext cx="6680200" cy="2247900"/>
          </a:xfrm>
          <a:prstGeom prst="rect">
            <a:avLst/>
          </a:prstGeom>
        </p:spPr>
      </p:pic>
    </p:spTree>
    <p:extLst>
      <p:ext uri="{BB962C8B-B14F-4D97-AF65-F5344CB8AC3E}">
        <p14:creationId xmlns:p14="http://schemas.microsoft.com/office/powerpoint/2010/main" val="33012743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A8FFEA1-1B69-4F42-B552-0CCF72596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AA3C9226-5EC8-460B-82D7-72AA994DF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62A90A9D-33DF-408E-BF4C-F82588935C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E6AA15AE-DAFE-4E1E-B05F-F57962FD3A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2EA5213-5555-CB45-84D0-161318FCEE9D}"/>
              </a:ext>
            </a:extLst>
          </p:cNvPr>
          <p:cNvSpPr txBox="1"/>
          <p:nvPr/>
        </p:nvSpPr>
        <p:spPr>
          <a:xfrm>
            <a:off x="8982939" y="979068"/>
            <a:ext cx="3209061" cy="3293339"/>
          </a:xfrm>
          <a:prstGeom prst="rect">
            <a:avLst/>
          </a:prstGeom>
        </p:spPr>
        <p:txBody>
          <a:bodyPr vert="horz" lIns="91440" tIns="45720" rIns="91440" bIns="45720" rtlCol="0" anchor="b">
            <a:normAutofit/>
          </a:bodyPr>
          <a:lstStyle/>
          <a:p>
            <a:pPr>
              <a:lnSpc>
                <a:spcPct val="85000"/>
              </a:lnSpc>
              <a:spcBef>
                <a:spcPct val="0"/>
              </a:spcBef>
              <a:spcAft>
                <a:spcPts val="600"/>
              </a:spcAft>
            </a:pPr>
            <a:r>
              <a:rPr lang="en-US" sz="3600" spc="-50" dirty="0">
                <a:solidFill>
                  <a:schemeClr val="tx1">
                    <a:lumMod val="85000"/>
                    <a:lumOff val="15000"/>
                  </a:schemeClr>
                </a:solidFill>
                <a:latin typeface="+mj-lt"/>
                <a:ea typeface="+mj-ea"/>
                <a:cs typeface="+mj-cs"/>
              </a:rPr>
              <a:t>Step 5 Connect to Wi-Fi</a:t>
            </a:r>
          </a:p>
        </p:txBody>
      </p:sp>
      <p:cxnSp>
        <p:nvCxnSpPr>
          <p:cNvPr id="17" name="Straight Connector 16">
            <a:extLst>
              <a:ext uri="{FF2B5EF4-FFF2-40B4-BE49-F238E27FC236}">
                <a16:creationId xmlns:a16="http://schemas.microsoft.com/office/drawing/2014/main" id="{D07141D5-A57C-43F5-A655-5BA2D0D2AF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9DB1F97-BFF9-46CC-8EB4-BB63B98F1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88CAE6E3-39B4-4A16-97BC-9C376B9B7E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CF089011-734F-3144-AC47-4CE1AED3E2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025" y="441484"/>
            <a:ext cx="8548914" cy="5005405"/>
          </a:xfrm>
          <a:prstGeom prst="rect">
            <a:avLst/>
          </a:prstGeom>
        </p:spPr>
      </p:pic>
      <p:sp>
        <p:nvSpPr>
          <p:cNvPr id="6" name="Rectangle 5">
            <a:extLst>
              <a:ext uri="{FF2B5EF4-FFF2-40B4-BE49-F238E27FC236}">
                <a16:creationId xmlns:a16="http://schemas.microsoft.com/office/drawing/2014/main" id="{B555A27A-AF6D-BF49-A7BE-1C93A7D92AB1}"/>
              </a:ext>
            </a:extLst>
          </p:cNvPr>
          <p:cNvSpPr/>
          <p:nvPr/>
        </p:nvSpPr>
        <p:spPr>
          <a:xfrm>
            <a:off x="4470400" y="1651000"/>
            <a:ext cx="1308100" cy="3937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7F51C6CA-2796-3D40-A4E3-DC42AE502E5B}"/>
              </a:ext>
            </a:extLst>
          </p:cNvPr>
          <p:cNvSpPr/>
          <p:nvPr/>
        </p:nvSpPr>
        <p:spPr>
          <a:xfrm>
            <a:off x="251703" y="1739065"/>
            <a:ext cx="5522174" cy="613412"/>
          </a:xfrm>
          <a:prstGeom prst="rect">
            <a:avLst/>
          </a:prstGeom>
          <a:no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1E0A63A5-C52B-D14A-AD05-5D3124805FAE}"/>
              </a:ext>
            </a:extLst>
          </p:cNvPr>
          <p:cNvSpPr/>
          <p:nvPr/>
        </p:nvSpPr>
        <p:spPr>
          <a:xfrm>
            <a:off x="385885" y="241878"/>
            <a:ext cx="4236915" cy="393700"/>
          </a:xfrm>
          <a:prstGeom prst="rect">
            <a:avLst/>
          </a:prstGeom>
          <a:no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011064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FAEA40-7121-784F-9FA3-89ABD2E937BC}"/>
              </a:ext>
            </a:extLst>
          </p:cNvPr>
          <p:cNvSpPr/>
          <p:nvPr/>
        </p:nvSpPr>
        <p:spPr>
          <a:xfrm>
            <a:off x="466954" y="464064"/>
            <a:ext cx="4649671" cy="523220"/>
          </a:xfrm>
          <a:prstGeom prst="rect">
            <a:avLst/>
          </a:prstGeom>
        </p:spPr>
        <p:txBody>
          <a:bodyPr wrap="none">
            <a:spAutoFit/>
          </a:bodyPr>
          <a:lstStyle/>
          <a:p>
            <a:r>
              <a:rPr lang="en-US" sz="2800" dirty="0"/>
              <a:t>Step 6 Set up IFTTT integration</a:t>
            </a:r>
          </a:p>
        </p:txBody>
      </p:sp>
      <p:pic>
        <p:nvPicPr>
          <p:cNvPr id="4" name="Picture 3">
            <a:extLst>
              <a:ext uri="{FF2B5EF4-FFF2-40B4-BE49-F238E27FC236}">
                <a16:creationId xmlns:a16="http://schemas.microsoft.com/office/drawing/2014/main" id="{E4C49180-90DD-6943-A16C-2480B94E2E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0" y="987284"/>
            <a:ext cx="10756900" cy="5003800"/>
          </a:xfrm>
          <a:prstGeom prst="rect">
            <a:avLst/>
          </a:prstGeom>
        </p:spPr>
      </p:pic>
      <p:sp>
        <p:nvSpPr>
          <p:cNvPr id="8" name="Rectangle 7">
            <a:extLst>
              <a:ext uri="{FF2B5EF4-FFF2-40B4-BE49-F238E27FC236}">
                <a16:creationId xmlns:a16="http://schemas.microsoft.com/office/drawing/2014/main" id="{72077440-8FAB-C34A-A360-7CE7B064EC03}"/>
              </a:ext>
            </a:extLst>
          </p:cNvPr>
          <p:cNvSpPr/>
          <p:nvPr/>
        </p:nvSpPr>
        <p:spPr>
          <a:xfrm>
            <a:off x="673331" y="2485380"/>
            <a:ext cx="9740669" cy="435620"/>
          </a:xfrm>
          <a:prstGeom prst="rect">
            <a:avLst/>
          </a:prstGeom>
          <a:no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345876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xtShape 1"/>
          <p:cNvSpPr txBox="1"/>
          <p:nvPr/>
        </p:nvSpPr>
        <p:spPr>
          <a:xfrm>
            <a:off x="1097280" y="286560"/>
            <a:ext cx="10058040" cy="1450440"/>
          </a:xfrm>
          <a:prstGeom prst="rect">
            <a:avLst/>
          </a:prstGeom>
          <a:noFill/>
          <a:ln>
            <a:noFill/>
          </a:ln>
        </p:spPr>
        <p:txBody>
          <a:bodyPr anchor="b"/>
          <a:lstStyle/>
          <a:p>
            <a:pPr>
              <a:lnSpc>
                <a:spcPct val="85000"/>
              </a:lnSpc>
            </a:pPr>
            <a:r>
              <a:rPr lang="en-US" sz="4800" b="0" strike="noStrike" spc="-49">
                <a:solidFill>
                  <a:srgbClr val="404040"/>
                </a:solidFill>
                <a:uFill>
                  <a:solidFill>
                    <a:srgbClr val="FFFFFF"/>
                  </a:solidFill>
                </a:uFill>
                <a:latin typeface="Calibri Light"/>
              </a:rPr>
              <a:t>Glossary</a:t>
            </a:r>
            <a:endParaRPr lang="en-US" sz="1800" b="0" strike="noStrike" spc="-1">
              <a:solidFill>
                <a:srgbClr val="000000"/>
              </a:solidFill>
              <a:uFill>
                <a:solidFill>
                  <a:srgbClr val="FFFFFF"/>
                </a:solidFill>
              </a:uFill>
              <a:latin typeface="Calibri"/>
            </a:endParaRPr>
          </a:p>
        </p:txBody>
      </p:sp>
      <p:sp>
        <p:nvSpPr>
          <p:cNvPr id="165" name="TextShape 2"/>
          <p:cNvSpPr txBox="1"/>
          <p:nvPr/>
        </p:nvSpPr>
        <p:spPr>
          <a:xfrm>
            <a:off x="1097280" y="1845720"/>
            <a:ext cx="10058040" cy="4023000"/>
          </a:xfrm>
          <a:prstGeom prst="rect">
            <a:avLst/>
          </a:prstGeom>
          <a:noFill/>
          <a:ln>
            <a:noFill/>
          </a:ln>
        </p:spPr>
        <p:txBody>
          <a:bodyPr lIns="0" rIns="0" anchor="t"/>
          <a:lstStyle/>
          <a:p>
            <a:pPr marL="285750" indent="-285750">
              <a:buFont typeface="Arial"/>
              <a:buChar char="•"/>
            </a:pPr>
            <a:r>
              <a:rPr lang="en-US" sz="2000"/>
              <a:t>Analog: An input or output that can send or receive a range of values</a:t>
            </a:r>
            <a:endParaRPr lang="en-US" sz="2000" spc="-1">
              <a:latin typeface="Calibri"/>
              <a:cs typeface="Calibri"/>
            </a:endParaRPr>
          </a:p>
          <a:p>
            <a:pPr marL="285750" indent="-285750">
              <a:buFont typeface="Arial"/>
              <a:buChar char="•"/>
            </a:pPr>
            <a:endParaRPr lang="en-US" sz="2000" spc="-1">
              <a:solidFill>
                <a:srgbClr val="404040"/>
              </a:solidFill>
              <a:cs typeface="Calibri"/>
            </a:endParaRPr>
          </a:p>
          <a:p>
            <a:pPr marL="285750" indent="-285750">
              <a:buFont typeface="Arial"/>
              <a:buChar char="•"/>
            </a:pPr>
            <a:r>
              <a:rPr lang="en-US" sz="2000"/>
              <a:t>Digital: An input our</a:t>
            </a:r>
            <a:r>
              <a:rPr lang="en-US" sz="2000">
                <a:cs typeface="Calibri"/>
              </a:rPr>
              <a:t> output that can send or receive a value of 0 or 1 ( LOW, and HIGH )</a:t>
            </a:r>
            <a:endParaRPr lang="en-US" sz="2000" spc="-1">
              <a:cs typeface="Calibri"/>
            </a:endParaRPr>
          </a:p>
          <a:p>
            <a:pPr marL="285750" indent="-285750">
              <a:buFont typeface="Arial"/>
              <a:buChar char="•"/>
            </a:pPr>
            <a:endParaRPr lang="en-US" sz="2000" spc="-1">
              <a:solidFill>
                <a:srgbClr val="404040"/>
              </a:solidFill>
              <a:cs typeface="Calibri"/>
            </a:endParaRPr>
          </a:p>
          <a:p>
            <a:pPr marL="285750" indent="-285750">
              <a:buFont typeface="Arial"/>
              <a:buChar char="•"/>
            </a:pPr>
            <a:r>
              <a:rPr lang="en-US" sz="2000"/>
              <a:t>Function</a:t>
            </a:r>
            <a:r>
              <a:rPr lang="en-US" sz="2000">
                <a:cs typeface="Calibri"/>
              </a:rPr>
              <a:t>:</a:t>
            </a:r>
            <a:r>
              <a:rPr lang="en-US" sz="2000">
                <a:solidFill>
                  <a:srgbClr val="000000"/>
                </a:solidFill>
                <a:cs typeface="Calibri"/>
              </a:rPr>
              <a:t> </a:t>
            </a:r>
            <a:r>
              <a:rPr lang="en-US" sz="2000" spc="-1">
                <a:solidFill>
                  <a:srgbClr val="404040"/>
                </a:solidFill>
                <a:cs typeface="Calibri"/>
              </a:rPr>
              <a:t>A defined section of code that executes a specific task.</a:t>
            </a:r>
          </a:p>
          <a:p>
            <a:endParaRPr lang="en-US" sz="2000" spc="-1">
              <a:solidFill>
                <a:srgbClr val="404040"/>
              </a:solidFill>
            </a:endParaRPr>
          </a:p>
          <a:p>
            <a:pPr marL="285750" indent="-285750">
              <a:buFont typeface="Arial"/>
              <a:buChar char="•"/>
            </a:pPr>
            <a:r>
              <a:rPr lang="en-US" sz="2000"/>
              <a:t>Ground:</a:t>
            </a:r>
            <a:r>
              <a:rPr lang="en-US" sz="2000">
                <a:solidFill>
                  <a:srgbClr val="000000"/>
                </a:solidFill>
                <a:cs typeface="Calibri"/>
              </a:rPr>
              <a:t> </a:t>
            </a:r>
            <a:r>
              <a:rPr lang="en-US" sz="2000" spc="-1">
                <a:solidFill>
                  <a:srgbClr val="404040"/>
                </a:solidFill>
                <a:cs typeface="Calibri"/>
              </a:rPr>
              <a:t>The point of a circuit where there is 0 potential electrical energy. Without a ground, electricity will not have a place to flow in a circuit.</a:t>
            </a:r>
          </a:p>
          <a:p>
            <a:pPr marL="285750" indent="-285750">
              <a:buFont typeface="Arial"/>
              <a:buChar char="•"/>
            </a:pPr>
            <a:endParaRPr lang="en-US" sz="2000" spc="-1">
              <a:solidFill>
                <a:srgbClr val="404040"/>
              </a:solidFill>
              <a:cs typeface="Calibri"/>
            </a:endParaRPr>
          </a:p>
          <a:p>
            <a:pPr marL="285750" indent="-285750">
              <a:buFont typeface="Arial"/>
              <a:buChar char="•"/>
            </a:pPr>
            <a:r>
              <a:rPr lang="en-US" sz="2000"/>
              <a:t>Serial monitor : </a:t>
            </a:r>
            <a:r>
              <a:rPr lang="en-US" sz="2000" spc="-1">
                <a:solidFill>
                  <a:srgbClr val="404040"/>
                </a:solidFill>
                <a:cs typeface="Calibri"/>
              </a:rPr>
              <a:t>A tool used to communicate with the Arduino board via the USB Serial port. </a:t>
            </a:r>
            <a:endParaRPr lang="en-US" sz="2000">
              <a:cs typeface="Calibri"/>
            </a:endParaRPr>
          </a:p>
          <a:p>
            <a:pPr marL="342900" indent="-342900">
              <a:buFont typeface="Arial"/>
              <a:buChar char="•"/>
            </a:pPr>
            <a:endParaRPr lang="en-US" sz="2000" spc="-1">
              <a:solidFill>
                <a:srgbClr val="404040"/>
              </a:solidFill>
              <a:cs typeface="Calibri"/>
            </a:endParaRPr>
          </a:p>
          <a:p>
            <a:pPr marL="342900" indent="-342900">
              <a:buFont typeface="Arial"/>
              <a:buChar char="•"/>
            </a:pPr>
            <a:endParaRPr lang="en-US" sz="2000" spc="-1">
              <a:solidFill>
                <a:srgbClr val="404040"/>
              </a:solidFill>
              <a:cs typeface="Calibri"/>
            </a:endParaRPr>
          </a:p>
          <a:p>
            <a:pPr marL="342900" indent="-342900">
              <a:buFont typeface="Arial"/>
              <a:buChar char="•"/>
            </a:pPr>
            <a:endParaRPr lang="en-US" sz="2000" spc="-1">
              <a:solidFill>
                <a:srgbClr val="404040"/>
              </a:solidFill>
              <a:cs typeface="Calibri"/>
            </a:endParaRPr>
          </a:p>
          <a:p>
            <a:pPr marL="342900" indent="-342900">
              <a:buFont typeface="Arial"/>
              <a:buChar char="•"/>
            </a:pPr>
            <a:endParaRPr lang="en-US" sz="2000" spc="-1">
              <a:solidFill>
                <a:srgbClr val="404040"/>
              </a:solidFill>
              <a:cs typeface="Calibri"/>
            </a:endParaRPr>
          </a:p>
          <a:p>
            <a:pPr marL="342900" indent="-342900">
              <a:buFont typeface="Arial"/>
              <a:buChar char="•"/>
            </a:pPr>
            <a:endParaRPr lang="en-US" sz="2000" spc="-1">
              <a:solidFill>
                <a:srgbClr val="404040"/>
              </a:solidFill>
              <a:cs typeface="Calibri"/>
            </a:endParaRPr>
          </a:p>
          <a:p>
            <a:pPr marL="342900" indent="-342900">
              <a:buFont typeface="Arial"/>
              <a:buChar char="•"/>
            </a:pPr>
            <a:endParaRPr lang="en-US" sz="2000" spc="-1">
              <a:solidFill>
                <a:srgbClr val="404040"/>
              </a:solidFill>
              <a:cs typeface="Calibri"/>
            </a:endParaRPr>
          </a:p>
        </p:txBody>
      </p:sp>
    </p:spTree>
    <p:extLst>
      <p:ext uri="{BB962C8B-B14F-4D97-AF65-F5344CB8AC3E}">
        <p14:creationId xmlns:p14="http://schemas.microsoft.com/office/powerpoint/2010/main" val="186645602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xtShape 1"/>
          <p:cNvSpPr txBox="1"/>
          <p:nvPr/>
        </p:nvSpPr>
        <p:spPr>
          <a:xfrm>
            <a:off x="1097280" y="286560"/>
            <a:ext cx="10058040" cy="1450440"/>
          </a:xfrm>
          <a:prstGeom prst="rect">
            <a:avLst/>
          </a:prstGeom>
          <a:noFill/>
          <a:ln>
            <a:noFill/>
          </a:ln>
        </p:spPr>
        <p:txBody>
          <a:bodyPr anchor="b"/>
          <a:lstStyle/>
          <a:p>
            <a:pPr>
              <a:lnSpc>
                <a:spcPct val="85000"/>
              </a:lnSpc>
            </a:pPr>
            <a:r>
              <a:rPr lang="en-US" sz="4800" b="0" strike="noStrike" spc="-49">
                <a:solidFill>
                  <a:srgbClr val="404040"/>
                </a:solidFill>
                <a:uFill>
                  <a:solidFill>
                    <a:srgbClr val="FFFFFF"/>
                  </a:solidFill>
                </a:uFill>
                <a:latin typeface="Calibri Light"/>
              </a:rPr>
              <a:t>Links</a:t>
            </a:r>
            <a:endParaRPr lang="en-US" sz="1800" b="0" strike="noStrike" spc="-1">
              <a:solidFill>
                <a:srgbClr val="000000"/>
              </a:solidFill>
              <a:uFill>
                <a:solidFill>
                  <a:srgbClr val="FFFFFF"/>
                </a:solidFill>
              </a:uFill>
              <a:latin typeface="Calibri"/>
            </a:endParaRPr>
          </a:p>
        </p:txBody>
      </p:sp>
      <p:sp>
        <p:nvSpPr>
          <p:cNvPr id="165" name="TextShape 2"/>
          <p:cNvSpPr txBox="1"/>
          <p:nvPr/>
        </p:nvSpPr>
        <p:spPr>
          <a:xfrm>
            <a:off x="1097280" y="1845720"/>
            <a:ext cx="10058040" cy="4023000"/>
          </a:xfrm>
          <a:prstGeom prst="rect">
            <a:avLst/>
          </a:prstGeom>
          <a:noFill/>
          <a:ln>
            <a:noFill/>
          </a:ln>
        </p:spPr>
        <p:txBody>
          <a:bodyPr lIns="0" rIns="0" anchor="t"/>
          <a:lstStyle/>
          <a:p>
            <a:r>
              <a:rPr lang="en-US" sz="2000" spc="-1" dirty="0">
                <a:solidFill>
                  <a:srgbClr val="000000"/>
                </a:solidFill>
                <a:latin typeface="Calibri"/>
                <a:cs typeface="Calibri"/>
                <a:hlinkClick r:id="rId2"/>
              </a:rPr>
              <a:t>https://www.arduino.cc/en/Main/Software</a:t>
            </a:r>
            <a:r>
              <a:rPr lang="en-US" sz="2000" spc="-1" dirty="0">
                <a:cs typeface="Calibri"/>
              </a:rPr>
              <a:t> - The official Arduino IDE</a:t>
            </a:r>
            <a:endParaRPr lang="en-US" dirty="0">
              <a:cs typeface="Calibri"/>
            </a:endParaRPr>
          </a:p>
          <a:p>
            <a:endParaRPr lang="en-US" sz="2000" spc="-1" dirty="0">
              <a:solidFill>
                <a:srgbClr val="000000"/>
              </a:solidFill>
              <a:latin typeface="Calibri"/>
              <a:cs typeface="Calibri"/>
            </a:endParaRPr>
          </a:p>
          <a:p>
            <a:r>
              <a:rPr lang="en-US" sz="2000" b="0" strike="noStrike" spc="-1" dirty="0">
                <a:solidFill>
                  <a:srgbClr val="404040"/>
                </a:solidFill>
                <a:uFill>
                  <a:solidFill>
                    <a:srgbClr val="FFFFFF"/>
                  </a:solidFill>
                </a:uFill>
                <a:latin typeface="Calibri"/>
                <a:hlinkClick r:id="rId3"/>
              </a:rPr>
              <a:t>https://www.makerspaces.com/arduino-uno-tutorial-beginners/</a:t>
            </a:r>
            <a:r>
              <a:rPr lang="en-US" sz="2000" spc="-1" dirty="0">
                <a:solidFill>
                  <a:srgbClr val="404040"/>
                </a:solidFill>
                <a:latin typeface="Calibri"/>
                <a:cs typeface="Calibri"/>
              </a:rPr>
              <a:t> - Arduino Beginner tutorial(s)</a:t>
            </a:r>
            <a:endParaRPr lang="en-US" sz="2000" b="0" strike="noStrike" spc="-1" dirty="0">
              <a:solidFill>
                <a:srgbClr val="404040"/>
              </a:solidFill>
              <a:latin typeface="Calibri"/>
              <a:cs typeface="Calibri"/>
            </a:endParaRPr>
          </a:p>
          <a:p>
            <a:endParaRPr lang="en-US" sz="2000" spc="-1" dirty="0">
              <a:latin typeface="Calibri"/>
              <a:cs typeface="Calibri"/>
            </a:endParaRPr>
          </a:p>
          <a:p>
            <a:r>
              <a:rPr lang="en-US" sz="2000" spc="-1" dirty="0">
                <a:solidFill>
                  <a:srgbClr val="404040"/>
                </a:solidFill>
                <a:latin typeface="Calibri"/>
                <a:cs typeface="Calibri"/>
                <a:hlinkClick r:id="rId4"/>
              </a:rPr>
              <a:t>https://www.makeuseof.com/tag/getting-started-with-arduino-a-beginners-guide/</a:t>
            </a:r>
            <a:endParaRPr lang="en-US" dirty="0"/>
          </a:p>
          <a:p>
            <a:endParaRPr lang="en-US" sz="2000" spc="-1" dirty="0">
              <a:solidFill>
                <a:srgbClr val="404040"/>
              </a:solidFill>
              <a:uFill>
                <a:solidFill>
                  <a:srgbClr val="FFFFFF"/>
                </a:solidFill>
              </a:uFill>
              <a:latin typeface="Calibri"/>
            </a:endParaRPr>
          </a:p>
          <a:p>
            <a:r>
              <a:rPr lang="en-US" sz="2000" b="0" strike="noStrike" spc="-1" dirty="0">
                <a:solidFill>
                  <a:srgbClr val="404040"/>
                </a:solidFill>
                <a:uFill>
                  <a:solidFill>
                    <a:srgbClr val="FFFFFF"/>
                  </a:solidFill>
                </a:uFill>
                <a:latin typeface="Calibri"/>
                <a:hlinkClick r:id="rId5"/>
              </a:rPr>
              <a:t>https://www.arduino.cc/en/tutorial/links</a:t>
            </a:r>
            <a:r>
              <a:rPr lang="en-US" sz="2000" spc="-1" dirty="0">
                <a:solidFill>
                  <a:srgbClr val="404040"/>
                </a:solidFill>
                <a:latin typeface="Calibri"/>
                <a:cs typeface="Calibri"/>
              </a:rPr>
              <a:t> - More Arduino programming links</a:t>
            </a:r>
            <a:endParaRPr lang="en-US" sz="2000" b="0" strike="noStrike" spc="-1" dirty="0">
              <a:solidFill>
                <a:srgbClr val="404040"/>
              </a:solidFill>
              <a:uFill>
                <a:solidFill>
                  <a:srgbClr val="FFFFFF"/>
                </a:solidFill>
              </a:uFill>
              <a:latin typeface="Calibri"/>
            </a:endParaRPr>
          </a:p>
          <a:p>
            <a:endParaRPr lang="en-US" sz="2000" spc="-1" dirty="0">
              <a:solidFill>
                <a:srgbClr val="404040"/>
              </a:solidFill>
              <a:uFill>
                <a:solidFill>
                  <a:srgbClr val="FFFFFF"/>
                </a:solidFill>
              </a:uFill>
              <a:latin typeface="Calibri"/>
            </a:endParaRPr>
          </a:p>
          <a:p>
            <a:r>
              <a:rPr lang="en-US" sz="2000" b="0" strike="noStrike" spc="-1" dirty="0">
                <a:solidFill>
                  <a:srgbClr val="404040"/>
                </a:solidFill>
                <a:uFill>
                  <a:solidFill>
                    <a:srgbClr val="FFFFFF"/>
                  </a:solidFill>
                </a:uFill>
                <a:latin typeface="Calibri"/>
                <a:hlinkClick r:id="rId6"/>
              </a:rPr>
              <a:t>http://www.oddwires.com/arduino-project-ideas/</a:t>
            </a:r>
            <a:r>
              <a:rPr lang="en-US" sz="2000" spc="-1" dirty="0">
                <a:solidFill>
                  <a:srgbClr val="404040"/>
                </a:solidFill>
                <a:latin typeface="Calibri"/>
                <a:cs typeface="Calibri"/>
              </a:rPr>
              <a:t> - Arduino Project Ideas</a:t>
            </a:r>
            <a:endParaRPr lang="en-US" sz="2000" b="0" strike="noStrike" spc="-1" dirty="0">
              <a:solidFill>
                <a:srgbClr val="404040"/>
              </a:solidFill>
              <a:uFill>
                <a:solidFill>
                  <a:srgbClr val="FFFFFF"/>
                </a:solidFill>
              </a:uFill>
              <a:latin typeface="Calibri"/>
            </a:endParaRPr>
          </a:p>
          <a:p>
            <a:endParaRPr lang="en-US" sz="2000" b="0" strike="noStrike" spc="-1" dirty="0">
              <a:solidFill>
                <a:srgbClr val="404040"/>
              </a:solidFill>
              <a:latin typeface="Calibri"/>
              <a:cs typeface="Calibri"/>
            </a:endParaRPr>
          </a:p>
          <a:p>
            <a:r>
              <a:rPr lang="en-US" sz="2000" spc="-1" dirty="0">
                <a:solidFill>
                  <a:srgbClr val="000000"/>
                </a:solidFill>
                <a:latin typeface="Calibri"/>
                <a:cs typeface="Calibri"/>
                <a:hlinkClick r:id="rId7"/>
              </a:rPr>
              <a:t>https://www.hackster.io/Aritro/getting-started-with-esp-nodemcu-using-arduinoide-aa7267</a:t>
            </a:r>
            <a:endParaRPr lang="en-US" sz="2000" spc="-1" dirty="0">
              <a:solidFill>
                <a:srgbClr val="000000"/>
              </a:solidFill>
              <a:latin typeface="Calibri"/>
              <a:cs typeface="Calibri"/>
            </a:endParaRPr>
          </a:p>
          <a:p>
            <a:endParaRPr lang="en-US" sz="2000" spc="-1" dirty="0">
              <a:solidFill>
                <a:srgbClr val="000000"/>
              </a:solidFill>
              <a:latin typeface="Calibri"/>
              <a:cs typeface="Calibri"/>
            </a:endParaRPr>
          </a:p>
          <a:p>
            <a:r>
              <a:rPr lang="en-US" dirty="0">
                <a:hlinkClick r:id="rId8"/>
              </a:rPr>
              <a:t>https://github.com/SophiaBelkin/BelkinCodingBootcamp</a:t>
            </a:r>
            <a:endParaRPr lang="en-US" dirty="0">
              <a:cs typeface="Calibri"/>
            </a:endParaRPr>
          </a:p>
          <a:p>
            <a:endParaRPr lang="en-US" sz="2000" spc="-1" dirty="0">
              <a:solidFill>
                <a:srgbClr val="000000"/>
              </a:solidFill>
              <a:latin typeface="Calibri"/>
              <a:cs typeface="Calibri"/>
            </a:endParaRPr>
          </a:p>
          <a:p>
            <a:endParaRPr lang="en-US" sz="2000" spc="-1" dirty="0">
              <a:solidFill>
                <a:srgbClr val="000000"/>
              </a:solidFill>
              <a:latin typeface="Calibri"/>
              <a:cs typeface="Calibri"/>
            </a:endParaRPr>
          </a:p>
          <a:p>
            <a:endParaRPr lang="en-US" sz="2000" spc="-1" dirty="0">
              <a:solidFill>
                <a:srgbClr val="404040"/>
              </a:solidFill>
              <a:latin typeface="Calibri"/>
              <a:cs typeface="Calibri"/>
            </a:endParaRPr>
          </a:p>
          <a:p>
            <a:endParaRPr lang="en-US" sz="2000" spc="-1" dirty="0">
              <a:solidFill>
                <a:srgbClr val="404040"/>
              </a:solidFill>
              <a:latin typeface="Calibri"/>
              <a:cs typeface="Calibri"/>
            </a:endParaRPr>
          </a:p>
          <a:p>
            <a:endParaRPr lang="en-US" sz="2000" spc="-1" dirty="0">
              <a:solidFill>
                <a:srgbClr val="404040"/>
              </a:solidFill>
              <a:latin typeface="Calibri"/>
              <a:cs typeface="Calibri"/>
            </a:endParaRPr>
          </a:p>
        </p:txBody>
      </p:sp>
    </p:spTree>
    <p:extLst>
      <p:ext uri="{BB962C8B-B14F-4D97-AF65-F5344CB8AC3E}">
        <p14:creationId xmlns:p14="http://schemas.microsoft.com/office/powerpoint/2010/main" val="209587646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xtShape 1"/>
          <p:cNvSpPr txBox="1"/>
          <p:nvPr/>
        </p:nvSpPr>
        <p:spPr>
          <a:xfrm>
            <a:off x="1066388" y="152695"/>
            <a:ext cx="10058040" cy="1450440"/>
          </a:xfrm>
          <a:prstGeom prst="rect">
            <a:avLst/>
          </a:prstGeom>
          <a:noFill/>
          <a:ln>
            <a:noFill/>
          </a:ln>
        </p:spPr>
        <p:txBody>
          <a:bodyPr anchor="b"/>
          <a:lstStyle/>
          <a:p>
            <a:pPr>
              <a:lnSpc>
                <a:spcPct val="85000"/>
              </a:lnSpc>
            </a:pPr>
            <a:r>
              <a:rPr lang="en-US" sz="4800" spc="-49">
                <a:solidFill>
                  <a:srgbClr val="404040"/>
                </a:solidFill>
                <a:uFill>
                  <a:solidFill>
                    <a:srgbClr val="FFFFFF"/>
                  </a:solidFill>
                </a:uFill>
                <a:latin typeface="Calibri Light"/>
              </a:rPr>
              <a:t>Further Reading</a:t>
            </a:r>
            <a:endParaRPr lang="en-US" sz="4800" b="0" strike="noStrike" spc="-49">
              <a:solidFill>
                <a:srgbClr val="404040"/>
              </a:solidFill>
              <a:latin typeface="Calibri Light"/>
              <a:cs typeface="Calibri Light"/>
            </a:endParaRPr>
          </a:p>
        </p:txBody>
      </p:sp>
      <p:sp>
        <p:nvSpPr>
          <p:cNvPr id="165" name="TextShape 2"/>
          <p:cNvSpPr txBox="1"/>
          <p:nvPr/>
        </p:nvSpPr>
        <p:spPr>
          <a:xfrm>
            <a:off x="5257388" y="1145504"/>
            <a:ext cx="2623392" cy="388055"/>
          </a:xfrm>
          <a:prstGeom prst="rect">
            <a:avLst/>
          </a:prstGeom>
          <a:noFill/>
          <a:ln>
            <a:noFill/>
          </a:ln>
        </p:spPr>
        <p:txBody>
          <a:bodyPr lIns="0" rIns="0" anchor="t"/>
          <a:lstStyle/>
          <a:p>
            <a:r>
              <a:rPr lang="en-US" sz="2000" spc="-1">
                <a:solidFill>
                  <a:srgbClr val="404040"/>
                </a:solidFill>
                <a:latin typeface="Calibri"/>
                <a:cs typeface="Calibri"/>
              </a:rPr>
              <a:t>For Absolute Begineers</a:t>
            </a:r>
            <a:br>
              <a:rPr lang="en-US" sz="2000" spc="-1">
                <a:solidFill>
                  <a:srgbClr val="404040"/>
                </a:solidFill>
                <a:latin typeface="Calibri"/>
                <a:cs typeface="Calibri"/>
              </a:rPr>
            </a:br>
            <a:endParaRPr lang="en-US" sz="2000" b="0" strike="noStrike" spc="-1">
              <a:solidFill>
                <a:srgbClr val="404040"/>
              </a:solidFill>
              <a:latin typeface="Calibri"/>
              <a:cs typeface="Calibri"/>
            </a:endParaRPr>
          </a:p>
          <a:p>
            <a:endParaRPr lang="en-US">
              <a:cs typeface="Calibri"/>
            </a:endParaRPr>
          </a:p>
          <a:p>
            <a:endParaRPr lang="en-US" sz="2000" spc="-1">
              <a:solidFill>
                <a:srgbClr val="404040"/>
              </a:solidFill>
              <a:latin typeface="Calibri"/>
              <a:cs typeface="Calibri"/>
            </a:endParaRPr>
          </a:p>
          <a:p>
            <a:endParaRPr lang="en-US" sz="2000" b="0" strike="noStrike" spc="-1">
              <a:solidFill>
                <a:srgbClr val="404040"/>
              </a:solidFill>
              <a:latin typeface="Calibri"/>
              <a:cs typeface="Calibri"/>
            </a:endParaRPr>
          </a:p>
          <a:p>
            <a:endParaRPr lang="en-US" sz="2000" spc="-1">
              <a:solidFill>
                <a:srgbClr val="404040"/>
              </a:solidFill>
              <a:latin typeface="Calibri"/>
              <a:cs typeface="Calibri"/>
            </a:endParaRPr>
          </a:p>
          <a:p>
            <a:endParaRPr lang="en-US" sz="2000" spc="-1">
              <a:solidFill>
                <a:srgbClr val="404040"/>
              </a:solidFill>
              <a:latin typeface="Calibri"/>
              <a:cs typeface="Calibri"/>
            </a:endParaRPr>
          </a:p>
        </p:txBody>
      </p:sp>
      <p:sp>
        <p:nvSpPr>
          <p:cNvPr id="3" name="TextBox 2">
            <a:extLst>
              <a:ext uri="{FF2B5EF4-FFF2-40B4-BE49-F238E27FC236}">
                <a16:creationId xmlns:a16="http://schemas.microsoft.com/office/drawing/2014/main" id="{63A0BFFB-B57D-4F46-83C4-5C62C629A278}"/>
              </a:ext>
            </a:extLst>
          </p:cNvPr>
          <p:cNvSpPr txBox="1"/>
          <p:nvPr/>
        </p:nvSpPr>
        <p:spPr>
          <a:xfrm>
            <a:off x="4396947" y="1923535"/>
            <a:ext cx="6096000" cy="95410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Getting Started with Arduino: The Open Source Electronics Prototyping Platform</a:t>
            </a:r>
          </a:p>
        </p:txBody>
      </p:sp>
      <p:pic>
        <p:nvPicPr>
          <p:cNvPr id="4" name="Picture 4" descr="A screenshot of a cell phone&#10;&#10;Description generated with very high confidence">
            <a:extLst>
              <a:ext uri="{FF2B5EF4-FFF2-40B4-BE49-F238E27FC236}">
                <a16:creationId xmlns:a16="http://schemas.microsoft.com/office/drawing/2014/main" id="{FB41DCC2-D7B0-4584-98E1-52F848F247AE}"/>
              </a:ext>
            </a:extLst>
          </p:cNvPr>
          <p:cNvPicPr>
            <a:picLocks noChangeAspect="1"/>
          </p:cNvPicPr>
          <p:nvPr/>
        </p:nvPicPr>
        <p:blipFill>
          <a:blip r:embed="rId2"/>
          <a:stretch>
            <a:fillRect/>
          </a:stretch>
        </p:blipFill>
        <p:spPr>
          <a:xfrm>
            <a:off x="1156078" y="1948248"/>
            <a:ext cx="2486383" cy="3857368"/>
          </a:xfrm>
          <a:prstGeom prst="rect">
            <a:avLst/>
          </a:prstGeom>
        </p:spPr>
      </p:pic>
      <p:sp>
        <p:nvSpPr>
          <p:cNvPr id="6" name="TextBox 5">
            <a:extLst>
              <a:ext uri="{FF2B5EF4-FFF2-40B4-BE49-F238E27FC236}">
                <a16:creationId xmlns:a16="http://schemas.microsoft.com/office/drawing/2014/main" id="{5025C7A7-8677-47E8-8E70-EA62AB2A4075}"/>
              </a:ext>
            </a:extLst>
          </p:cNvPr>
          <p:cNvSpPr txBox="1"/>
          <p:nvPr/>
        </p:nvSpPr>
        <p:spPr>
          <a:xfrm>
            <a:off x="4499918" y="3097427"/>
            <a:ext cx="4139515"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111111"/>
                </a:solidFill>
                <a:latin typeface="Amazon Ember"/>
              </a:rPr>
              <a:t>by </a:t>
            </a:r>
            <a:r>
              <a:rPr lang="en-US">
                <a:solidFill>
                  <a:srgbClr val="0066C0"/>
                </a:solidFill>
                <a:latin typeface="Amazon Ember"/>
                <a:hlinkClick r:id="rId3"/>
              </a:rPr>
              <a:t>Massimo Banzi</a:t>
            </a:r>
            <a:r>
              <a:rPr lang="en-US">
                <a:solidFill>
                  <a:srgbClr val="111111"/>
                </a:solidFill>
                <a:latin typeface="Amazon Ember"/>
              </a:rPr>
              <a:t> </a:t>
            </a:r>
            <a:r>
              <a:rPr lang="en-US">
                <a:solidFill>
                  <a:srgbClr val="555555"/>
                </a:solidFill>
                <a:latin typeface="Amazon Ember"/>
              </a:rPr>
              <a:t>, </a:t>
            </a:r>
            <a:r>
              <a:rPr lang="en-US">
                <a:solidFill>
                  <a:srgbClr val="0066C0"/>
                </a:solidFill>
                <a:latin typeface="Amazon Ember"/>
                <a:hlinkClick r:id="rId4"/>
              </a:rPr>
              <a:t>Michael Shiloh</a:t>
            </a:r>
            <a:endParaRPr lang="en-US">
              <a:solidFill>
                <a:srgbClr val="111111"/>
              </a:solidFill>
              <a:latin typeface="Amazon Ember"/>
            </a:endParaRPr>
          </a:p>
        </p:txBody>
      </p:sp>
      <p:sp>
        <p:nvSpPr>
          <p:cNvPr id="7" name="TextBox 6">
            <a:extLst>
              <a:ext uri="{FF2B5EF4-FFF2-40B4-BE49-F238E27FC236}">
                <a16:creationId xmlns:a16="http://schemas.microsoft.com/office/drawing/2014/main" id="{1B7AE1AF-A457-4A61-9C19-BD9DBA2763BA}"/>
              </a:ext>
            </a:extLst>
          </p:cNvPr>
          <p:cNvSpPr txBox="1"/>
          <p:nvPr/>
        </p:nvSpPr>
        <p:spPr>
          <a:xfrm>
            <a:off x="4497859" y="3818237"/>
            <a:ext cx="6944497"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This is a beginner friendly book written based on the </a:t>
            </a:r>
            <a:r>
              <a:rPr lang="en-US">
                <a:cs typeface="Calibri"/>
              </a:rPr>
              <a:t>platforms's cofounder Massimo Banzi's expensive experience in teaching, using and building Ardunio</a:t>
            </a:r>
          </a:p>
        </p:txBody>
      </p:sp>
    </p:spTree>
    <p:extLst>
      <p:ext uri="{BB962C8B-B14F-4D97-AF65-F5344CB8AC3E}">
        <p14:creationId xmlns:p14="http://schemas.microsoft.com/office/powerpoint/2010/main" val="309361883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xtShape 1"/>
          <p:cNvSpPr txBox="1"/>
          <p:nvPr/>
        </p:nvSpPr>
        <p:spPr>
          <a:xfrm>
            <a:off x="1097280" y="286560"/>
            <a:ext cx="10058040" cy="1450440"/>
          </a:xfrm>
          <a:prstGeom prst="rect">
            <a:avLst/>
          </a:prstGeom>
          <a:noFill/>
          <a:ln>
            <a:noFill/>
          </a:ln>
        </p:spPr>
        <p:txBody>
          <a:bodyPr anchor="b"/>
          <a:lstStyle/>
          <a:p>
            <a:pPr>
              <a:lnSpc>
                <a:spcPct val="85000"/>
              </a:lnSpc>
            </a:pPr>
            <a:r>
              <a:rPr lang="en-US" sz="4800" spc="-49">
                <a:solidFill>
                  <a:srgbClr val="404040"/>
                </a:solidFill>
                <a:uFill>
                  <a:solidFill>
                    <a:srgbClr val="FFFFFF"/>
                  </a:solidFill>
                </a:uFill>
                <a:latin typeface="Calibri Light"/>
              </a:rPr>
              <a:t>Further Reading</a:t>
            </a:r>
            <a:endParaRPr lang="en-US" sz="4800" b="0" strike="noStrike" spc="-49">
              <a:solidFill>
                <a:srgbClr val="404040"/>
              </a:solidFill>
              <a:latin typeface="Calibri Light"/>
              <a:cs typeface="Calibri Light"/>
            </a:endParaRPr>
          </a:p>
        </p:txBody>
      </p:sp>
      <p:sp>
        <p:nvSpPr>
          <p:cNvPr id="165" name="TextShape 2"/>
          <p:cNvSpPr txBox="1"/>
          <p:nvPr/>
        </p:nvSpPr>
        <p:spPr>
          <a:xfrm>
            <a:off x="5370658" y="1279369"/>
            <a:ext cx="3210338" cy="357163"/>
          </a:xfrm>
          <a:prstGeom prst="rect">
            <a:avLst/>
          </a:prstGeom>
          <a:noFill/>
          <a:ln>
            <a:noFill/>
          </a:ln>
        </p:spPr>
        <p:txBody>
          <a:bodyPr lIns="0" rIns="0" anchor="t"/>
          <a:lstStyle/>
          <a:p>
            <a:r>
              <a:rPr lang="en-US" sz="2000" spc="-1">
                <a:solidFill>
                  <a:srgbClr val="404040"/>
                </a:solidFill>
                <a:latin typeface="Calibri"/>
                <a:cs typeface="Calibri"/>
              </a:rPr>
              <a:t>Take your skill to the next level</a:t>
            </a:r>
            <a:endParaRPr lang="en-US" sz="2000" b="0" strike="noStrike" spc="-1">
              <a:solidFill>
                <a:srgbClr val="404040"/>
              </a:solidFill>
              <a:latin typeface="Calibri"/>
              <a:cs typeface="Calibri"/>
            </a:endParaRPr>
          </a:p>
          <a:p>
            <a:endParaRPr lang="en-US" sz="2000" b="0" strike="noStrike" spc="-1">
              <a:solidFill>
                <a:srgbClr val="404040"/>
              </a:solidFill>
              <a:latin typeface="Calibri"/>
              <a:cs typeface="Calibri"/>
            </a:endParaRPr>
          </a:p>
          <a:p>
            <a:endParaRPr lang="en-US" sz="2000" spc="-1">
              <a:solidFill>
                <a:srgbClr val="404040"/>
              </a:solidFill>
              <a:latin typeface="Calibri"/>
              <a:cs typeface="Calibri"/>
            </a:endParaRPr>
          </a:p>
          <a:p>
            <a:endParaRPr lang="en-US" sz="2000" spc="-1">
              <a:solidFill>
                <a:srgbClr val="404040"/>
              </a:solidFill>
              <a:latin typeface="Calibri"/>
              <a:cs typeface="Calibri"/>
            </a:endParaRPr>
          </a:p>
        </p:txBody>
      </p:sp>
      <p:sp>
        <p:nvSpPr>
          <p:cNvPr id="2" name="TextBox 1">
            <a:extLst>
              <a:ext uri="{FF2B5EF4-FFF2-40B4-BE49-F238E27FC236}">
                <a16:creationId xmlns:a16="http://schemas.microsoft.com/office/drawing/2014/main" id="{36E1AAF8-488C-470B-AAF7-2DB74E5AA246}"/>
              </a:ext>
            </a:extLst>
          </p:cNvPr>
          <p:cNvSpPr txBox="1"/>
          <p:nvPr/>
        </p:nvSpPr>
        <p:spPr>
          <a:xfrm>
            <a:off x="4396946" y="2067697"/>
            <a:ext cx="6384324" cy="83099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111111"/>
                </a:solidFill>
                <a:latin typeface="Calibri"/>
                <a:cs typeface="Calibri"/>
              </a:rPr>
              <a:t>Programming Arduino Next Steps: Going Further with Sketches</a:t>
            </a:r>
          </a:p>
        </p:txBody>
      </p:sp>
      <p:pic>
        <p:nvPicPr>
          <p:cNvPr id="4" name="Picture 4" descr="A circuit board&#10;&#10;Description generated with very high confidence">
            <a:extLst>
              <a:ext uri="{FF2B5EF4-FFF2-40B4-BE49-F238E27FC236}">
                <a16:creationId xmlns:a16="http://schemas.microsoft.com/office/drawing/2014/main" id="{7FCCB4E1-A109-41D1-8B7E-04696E18C41E}"/>
              </a:ext>
            </a:extLst>
          </p:cNvPr>
          <p:cNvPicPr>
            <a:picLocks noChangeAspect="1"/>
          </p:cNvPicPr>
          <p:nvPr/>
        </p:nvPicPr>
        <p:blipFill>
          <a:blip r:embed="rId2"/>
          <a:stretch>
            <a:fillRect/>
          </a:stretch>
        </p:blipFill>
        <p:spPr>
          <a:xfrm>
            <a:off x="1129227" y="2167452"/>
            <a:ext cx="2457707" cy="3779365"/>
          </a:xfrm>
          <a:prstGeom prst="rect">
            <a:avLst/>
          </a:prstGeom>
        </p:spPr>
      </p:pic>
      <p:sp>
        <p:nvSpPr>
          <p:cNvPr id="6" name="TextBox 5">
            <a:extLst>
              <a:ext uri="{FF2B5EF4-FFF2-40B4-BE49-F238E27FC236}">
                <a16:creationId xmlns:a16="http://schemas.microsoft.com/office/drawing/2014/main" id="{796BCA16-C8D5-4693-BFDF-D50CAE4AA663}"/>
              </a:ext>
            </a:extLst>
          </p:cNvPr>
          <p:cNvSpPr txBox="1"/>
          <p:nvPr/>
        </p:nvSpPr>
        <p:spPr>
          <a:xfrm>
            <a:off x="4427838" y="2994454"/>
            <a:ext cx="60960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111111"/>
                </a:solidFill>
                <a:latin typeface="Amazon Ember"/>
              </a:rPr>
              <a:t>by </a:t>
            </a:r>
            <a:r>
              <a:rPr lang="en-US">
                <a:solidFill>
                  <a:srgbClr val="0066C0"/>
                </a:solidFill>
                <a:latin typeface="Amazon Ember"/>
                <a:hlinkClick r:id="rId3"/>
              </a:rPr>
              <a:t>Simon Monk</a:t>
            </a:r>
            <a:r>
              <a:rPr lang="en-US">
                <a:solidFill>
                  <a:srgbClr val="111111"/>
                </a:solidFill>
                <a:latin typeface="Amazon Ember"/>
              </a:rPr>
              <a:t>  </a:t>
            </a:r>
            <a:endParaRPr lang="en-US">
              <a:solidFill>
                <a:srgbClr val="555555"/>
              </a:solidFill>
              <a:latin typeface="Amazon Ember"/>
            </a:endParaRPr>
          </a:p>
        </p:txBody>
      </p:sp>
      <p:sp>
        <p:nvSpPr>
          <p:cNvPr id="8" name="TextBox 7">
            <a:extLst>
              <a:ext uri="{FF2B5EF4-FFF2-40B4-BE49-F238E27FC236}">
                <a16:creationId xmlns:a16="http://schemas.microsoft.com/office/drawing/2014/main" id="{98B76A9F-90AD-4CFB-968E-DDC0C97FBEAE}"/>
              </a:ext>
            </a:extLst>
          </p:cNvPr>
          <p:cNvSpPr txBox="1"/>
          <p:nvPr/>
        </p:nvSpPr>
        <p:spPr>
          <a:xfrm>
            <a:off x="4427838" y="3509319"/>
            <a:ext cx="6096000" cy="230832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333333"/>
                </a:solidFill>
                <a:latin typeface="Arial"/>
                <a:cs typeface="Arial"/>
              </a:rPr>
              <a:t>Learn advanced Arduino programming techniques, including how to:</a:t>
            </a:r>
          </a:p>
          <a:p>
            <a:endParaRPr lang="en-US">
              <a:solidFill>
                <a:srgbClr val="333333"/>
              </a:solidFill>
              <a:latin typeface="Arial"/>
              <a:cs typeface="Arial"/>
            </a:endParaRPr>
          </a:p>
          <a:p>
            <a:pPr>
              <a:buChar char="•"/>
            </a:pPr>
            <a:r>
              <a:rPr lang="en-US">
                <a:solidFill>
                  <a:srgbClr val="333333"/>
                </a:solidFill>
                <a:latin typeface="Arial"/>
                <a:cs typeface="Arial"/>
              </a:rPr>
              <a:t>Program Arduino for the Internet</a:t>
            </a:r>
          </a:p>
          <a:p>
            <a:pPr>
              <a:buChar char="•"/>
            </a:pPr>
            <a:r>
              <a:rPr lang="en-US">
                <a:solidFill>
                  <a:srgbClr val="333333"/>
                </a:solidFill>
                <a:latin typeface="Arial"/>
                <a:cs typeface="Arial"/>
              </a:rPr>
              <a:t>Maximizing serial communications</a:t>
            </a:r>
          </a:p>
          <a:p>
            <a:pPr>
              <a:buChar char="•"/>
            </a:pPr>
            <a:r>
              <a:rPr lang="en-US">
                <a:solidFill>
                  <a:srgbClr val="333333"/>
                </a:solidFill>
                <a:latin typeface="Arial"/>
                <a:cs typeface="Arial"/>
              </a:rPr>
              <a:t>Managing memory</a:t>
            </a:r>
          </a:p>
          <a:p>
            <a:pPr>
              <a:buChar char="•"/>
            </a:pPr>
            <a:r>
              <a:rPr lang="en-US">
                <a:solidFill>
                  <a:srgbClr val="333333"/>
                </a:solidFill>
                <a:latin typeface="Arial"/>
                <a:cs typeface="Arial"/>
              </a:rPr>
              <a:t>Performing dinital signal processing</a:t>
            </a:r>
          </a:p>
          <a:p>
            <a:pPr>
              <a:buChar char="•"/>
            </a:pPr>
            <a:r>
              <a:rPr lang="en-US">
                <a:solidFill>
                  <a:srgbClr val="333333"/>
                </a:solidFill>
                <a:latin typeface="Arial"/>
                <a:cs typeface="Arial"/>
              </a:rPr>
              <a:t>Create and release your own code library</a:t>
            </a:r>
          </a:p>
        </p:txBody>
      </p:sp>
    </p:spTree>
    <p:extLst>
      <p:ext uri="{BB962C8B-B14F-4D97-AF65-F5344CB8AC3E}">
        <p14:creationId xmlns:p14="http://schemas.microsoft.com/office/powerpoint/2010/main" val="335685678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xtShape 1"/>
          <p:cNvSpPr txBox="1"/>
          <p:nvPr/>
        </p:nvSpPr>
        <p:spPr>
          <a:xfrm>
            <a:off x="1097280" y="286560"/>
            <a:ext cx="10058040" cy="1450440"/>
          </a:xfrm>
          <a:prstGeom prst="rect">
            <a:avLst/>
          </a:prstGeom>
          <a:noFill/>
          <a:ln>
            <a:noFill/>
          </a:ln>
        </p:spPr>
        <p:txBody>
          <a:bodyPr anchor="b"/>
          <a:lstStyle/>
          <a:p>
            <a:pPr>
              <a:lnSpc>
                <a:spcPct val="85000"/>
              </a:lnSpc>
            </a:pPr>
            <a:r>
              <a:rPr lang="en-US" sz="4800" spc="-49">
                <a:solidFill>
                  <a:srgbClr val="404040"/>
                </a:solidFill>
                <a:uFill>
                  <a:solidFill>
                    <a:srgbClr val="FFFFFF"/>
                  </a:solidFill>
                </a:uFill>
                <a:latin typeface="Calibri Light"/>
              </a:rPr>
              <a:t>Further Reading</a:t>
            </a:r>
            <a:endParaRPr lang="en-US" sz="4800" b="0" strike="noStrike" spc="-49">
              <a:solidFill>
                <a:srgbClr val="404040"/>
              </a:solidFill>
              <a:latin typeface="Calibri Light"/>
              <a:cs typeface="Calibri Light"/>
            </a:endParaRPr>
          </a:p>
        </p:txBody>
      </p:sp>
      <p:sp>
        <p:nvSpPr>
          <p:cNvPr id="165" name="TextShape 2"/>
          <p:cNvSpPr txBox="1"/>
          <p:nvPr/>
        </p:nvSpPr>
        <p:spPr>
          <a:xfrm>
            <a:off x="5370658" y="1279369"/>
            <a:ext cx="3210338" cy="357163"/>
          </a:xfrm>
          <a:prstGeom prst="rect">
            <a:avLst/>
          </a:prstGeom>
          <a:noFill/>
          <a:ln>
            <a:noFill/>
          </a:ln>
        </p:spPr>
        <p:txBody>
          <a:bodyPr lIns="0" rIns="0" anchor="t"/>
          <a:lstStyle/>
          <a:p>
            <a:r>
              <a:rPr lang="en-US" sz="2000" spc="-1">
                <a:solidFill>
                  <a:srgbClr val="404040"/>
                </a:solidFill>
                <a:latin typeface="Calibri"/>
                <a:cs typeface="Calibri"/>
              </a:rPr>
              <a:t>Take your skill to the next level</a:t>
            </a:r>
            <a:endParaRPr lang="en-US" sz="2000" b="0" strike="noStrike" spc="-1">
              <a:solidFill>
                <a:srgbClr val="404040"/>
              </a:solidFill>
              <a:latin typeface="Calibri"/>
              <a:cs typeface="Calibri"/>
            </a:endParaRPr>
          </a:p>
          <a:p>
            <a:endParaRPr lang="en-US" sz="2000" b="0" strike="noStrike" spc="-1">
              <a:solidFill>
                <a:srgbClr val="404040"/>
              </a:solidFill>
              <a:latin typeface="Calibri"/>
              <a:cs typeface="Calibri"/>
            </a:endParaRPr>
          </a:p>
          <a:p>
            <a:endParaRPr lang="en-US" sz="2000" spc="-1">
              <a:solidFill>
                <a:srgbClr val="404040"/>
              </a:solidFill>
              <a:latin typeface="Calibri"/>
              <a:cs typeface="Calibri"/>
            </a:endParaRPr>
          </a:p>
          <a:p>
            <a:endParaRPr lang="en-US" sz="2000" spc="-1">
              <a:solidFill>
                <a:srgbClr val="404040"/>
              </a:solidFill>
              <a:latin typeface="Calibri"/>
              <a:cs typeface="Calibri"/>
            </a:endParaRPr>
          </a:p>
        </p:txBody>
      </p:sp>
      <p:sp>
        <p:nvSpPr>
          <p:cNvPr id="2" name="TextBox 1">
            <a:extLst>
              <a:ext uri="{FF2B5EF4-FFF2-40B4-BE49-F238E27FC236}">
                <a16:creationId xmlns:a16="http://schemas.microsoft.com/office/drawing/2014/main" id="{36E1AAF8-488C-470B-AAF7-2DB74E5AA246}"/>
              </a:ext>
            </a:extLst>
          </p:cNvPr>
          <p:cNvSpPr txBox="1"/>
          <p:nvPr/>
        </p:nvSpPr>
        <p:spPr>
          <a:xfrm>
            <a:off x="4396946" y="2067697"/>
            <a:ext cx="6384324" cy="83099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0000"/>
                </a:solidFill>
              </a:rPr>
              <a:t>Electronics from the Ground Up: Learn by Hacking, Designing, and Inventing</a:t>
            </a:r>
            <a:endParaRPr lang="en-US" sz="2400"/>
          </a:p>
        </p:txBody>
      </p:sp>
      <p:sp>
        <p:nvSpPr>
          <p:cNvPr id="6" name="TextBox 5">
            <a:extLst>
              <a:ext uri="{FF2B5EF4-FFF2-40B4-BE49-F238E27FC236}">
                <a16:creationId xmlns:a16="http://schemas.microsoft.com/office/drawing/2014/main" id="{796BCA16-C8D5-4693-BFDF-D50CAE4AA663}"/>
              </a:ext>
            </a:extLst>
          </p:cNvPr>
          <p:cNvSpPr txBox="1"/>
          <p:nvPr/>
        </p:nvSpPr>
        <p:spPr>
          <a:xfrm>
            <a:off x="4427838" y="2994454"/>
            <a:ext cx="60960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0000"/>
                </a:solidFill>
                <a:latin typeface="Amazon Ember"/>
              </a:rPr>
              <a:t>by </a:t>
            </a:r>
            <a:r>
              <a:rPr lang="en-US">
                <a:solidFill>
                  <a:srgbClr val="000000"/>
                </a:solidFill>
                <a:latin typeface="Amazon Ember"/>
                <a:hlinkClick r:id="rId2"/>
              </a:rPr>
              <a:t>Ronald Quan</a:t>
            </a:r>
            <a:r>
              <a:rPr lang="en-US">
                <a:solidFill>
                  <a:srgbClr val="000000"/>
                </a:solidFill>
                <a:latin typeface="Amazon Ember"/>
              </a:rPr>
              <a:t>  </a:t>
            </a:r>
            <a:endParaRPr lang="en-US"/>
          </a:p>
        </p:txBody>
      </p:sp>
      <p:sp>
        <p:nvSpPr>
          <p:cNvPr id="8" name="TextBox 7">
            <a:extLst>
              <a:ext uri="{FF2B5EF4-FFF2-40B4-BE49-F238E27FC236}">
                <a16:creationId xmlns:a16="http://schemas.microsoft.com/office/drawing/2014/main" id="{98B76A9F-90AD-4CFB-968E-DDC0C97FBEAE}"/>
              </a:ext>
            </a:extLst>
          </p:cNvPr>
          <p:cNvSpPr txBox="1"/>
          <p:nvPr/>
        </p:nvSpPr>
        <p:spPr>
          <a:xfrm>
            <a:off x="4427838" y="3509319"/>
            <a:ext cx="6096000"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0000"/>
                </a:solidFill>
                <a:latin typeface="Arial"/>
                <a:cs typeface="Arial"/>
              </a:rPr>
              <a:t>Guides you through step-by-step experiments that reveal how electronic circuits function.</a:t>
            </a:r>
            <a:endParaRPr lang="en-US">
              <a:latin typeface="Arial"/>
              <a:cs typeface="Arial"/>
            </a:endParaRPr>
          </a:p>
        </p:txBody>
      </p:sp>
      <p:pic>
        <p:nvPicPr>
          <p:cNvPr id="3" name="Picture 4" descr="A screenshot of a cell phone&#10;&#10;Description generated with very high confidence">
            <a:extLst>
              <a:ext uri="{FF2B5EF4-FFF2-40B4-BE49-F238E27FC236}">
                <a16:creationId xmlns:a16="http://schemas.microsoft.com/office/drawing/2014/main" id="{0249CE10-C814-452C-AF02-325C3578026D}"/>
              </a:ext>
            </a:extLst>
          </p:cNvPr>
          <p:cNvPicPr>
            <a:picLocks noChangeAspect="1"/>
          </p:cNvPicPr>
          <p:nvPr/>
        </p:nvPicPr>
        <p:blipFill>
          <a:blip r:embed="rId3"/>
          <a:stretch>
            <a:fillRect/>
          </a:stretch>
        </p:blipFill>
        <p:spPr>
          <a:xfrm>
            <a:off x="1161535" y="2178675"/>
            <a:ext cx="2743200" cy="3448002"/>
          </a:xfrm>
          <a:prstGeom prst="rect">
            <a:avLst/>
          </a:prstGeom>
        </p:spPr>
      </p:pic>
    </p:spTree>
    <p:extLst>
      <p:ext uri="{BB962C8B-B14F-4D97-AF65-F5344CB8AC3E}">
        <p14:creationId xmlns:p14="http://schemas.microsoft.com/office/powerpoint/2010/main" val="14942923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xtShape 1"/>
          <p:cNvSpPr txBox="1"/>
          <p:nvPr/>
        </p:nvSpPr>
        <p:spPr>
          <a:xfrm>
            <a:off x="1097280" y="286560"/>
            <a:ext cx="10058040" cy="1450440"/>
          </a:xfrm>
          <a:prstGeom prst="rect">
            <a:avLst/>
          </a:prstGeom>
          <a:noFill/>
          <a:ln>
            <a:noFill/>
          </a:ln>
        </p:spPr>
        <p:txBody>
          <a:bodyPr anchor="b"/>
          <a:lstStyle/>
          <a:p>
            <a:pPr>
              <a:lnSpc>
                <a:spcPct val="85000"/>
              </a:lnSpc>
            </a:pPr>
            <a:r>
              <a:rPr lang="en-US" sz="4800" spc="-49">
                <a:solidFill>
                  <a:srgbClr val="404040"/>
                </a:solidFill>
                <a:uFill>
                  <a:solidFill>
                    <a:srgbClr val="FFFFFF"/>
                  </a:solidFill>
                </a:uFill>
                <a:latin typeface="Calibri Light"/>
              </a:rPr>
              <a:t>Further Reading</a:t>
            </a:r>
            <a:endParaRPr lang="en-US" sz="4800" b="0" strike="noStrike" spc="-49">
              <a:solidFill>
                <a:srgbClr val="404040"/>
              </a:solidFill>
              <a:latin typeface="Calibri Light"/>
              <a:cs typeface="Calibri Light"/>
            </a:endParaRPr>
          </a:p>
        </p:txBody>
      </p:sp>
      <p:sp>
        <p:nvSpPr>
          <p:cNvPr id="165" name="TextShape 2"/>
          <p:cNvSpPr txBox="1"/>
          <p:nvPr/>
        </p:nvSpPr>
        <p:spPr>
          <a:xfrm>
            <a:off x="5288280" y="1310261"/>
            <a:ext cx="1861392" cy="429244"/>
          </a:xfrm>
          <a:prstGeom prst="rect">
            <a:avLst/>
          </a:prstGeom>
          <a:noFill/>
          <a:ln>
            <a:noFill/>
          </a:ln>
        </p:spPr>
        <p:txBody>
          <a:bodyPr lIns="0" rIns="0" anchor="t"/>
          <a:lstStyle/>
          <a:p>
            <a:r>
              <a:rPr lang="en-US" sz="2000" spc="-1">
                <a:solidFill>
                  <a:srgbClr val="404040"/>
                </a:solidFill>
                <a:latin typeface="Calibri"/>
                <a:cs typeface="Calibri"/>
              </a:rPr>
              <a:t>Fun project ideas</a:t>
            </a:r>
            <a:endParaRPr lang="en-US" sz="2000" b="0" strike="noStrike" spc="-1">
              <a:solidFill>
                <a:srgbClr val="404040"/>
              </a:solidFill>
              <a:latin typeface="Calibri"/>
              <a:cs typeface="Calibri"/>
            </a:endParaRPr>
          </a:p>
          <a:p>
            <a:endParaRPr lang="en-US" sz="2000" b="0" strike="noStrike" spc="-1">
              <a:solidFill>
                <a:srgbClr val="404040"/>
              </a:solidFill>
              <a:latin typeface="Calibri"/>
              <a:cs typeface="Calibri"/>
            </a:endParaRPr>
          </a:p>
          <a:p>
            <a:endParaRPr lang="en-US" sz="2000" spc="-1">
              <a:solidFill>
                <a:srgbClr val="404040"/>
              </a:solidFill>
              <a:latin typeface="Calibri"/>
              <a:cs typeface="Calibri"/>
            </a:endParaRPr>
          </a:p>
          <a:p>
            <a:endParaRPr lang="en-US" sz="2000" spc="-1">
              <a:solidFill>
                <a:srgbClr val="404040"/>
              </a:solidFill>
              <a:latin typeface="Calibri"/>
              <a:cs typeface="Calibri"/>
            </a:endParaRPr>
          </a:p>
        </p:txBody>
      </p:sp>
      <p:pic>
        <p:nvPicPr>
          <p:cNvPr id="2" name="Picture 2" descr="A close up of text on a black background&#10;&#10;Description generated with high confidence">
            <a:extLst>
              <a:ext uri="{FF2B5EF4-FFF2-40B4-BE49-F238E27FC236}">
                <a16:creationId xmlns:a16="http://schemas.microsoft.com/office/drawing/2014/main" id="{5C1442A4-5FAC-4708-A000-8C0E0FBB4470}"/>
              </a:ext>
            </a:extLst>
          </p:cNvPr>
          <p:cNvPicPr>
            <a:picLocks noChangeAspect="1"/>
          </p:cNvPicPr>
          <p:nvPr/>
        </p:nvPicPr>
        <p:blipFill>
          <a:blip r:embed="rId2"/>
          <a:stretch>
            <a:fillRect/>
          </a:stretch>
        </p:blipFill>
        <p:spPr>
          <a:xfrm>
            <a:off x="1233616" y="2102316"/>
            <a:ext cx="2743200" cy="3621314"/>
          </a:xfrm>
          <a:prstGeom prst="rect">
            <a:avLst/>
          </a:prstGeom>
        </p:spPr>
      </p:pic>
      <p:sp>
        <p:nvSpPr>
          <p:cNvPr id="4" name="TextBox 3">
            <a:extLst>
              <a:ext uri="{FF2B5EF4-FFF2-40B4-BE49-F238E27FC236}">
                <a16:creationId xmlns:a16="http://schemas.microsoft.com/office/drawing/2014/main" id="{56064486-C5E5-4DAE-8565-AFE8734E1C28}"/>
              </a:ext>
            </a:extLst>
          </p:cNvPr>
          <p:cNvSpPr txBox="1"/>
          <p:nvPr/>
        </p:nvSpPr>
        <p:spPr>
          <a:xfrm>
            <a:off x="4417540" y="2098589"/>
            <a:ext cx="6096000" cy="83099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111111"/>
                </a:solidFill>
                <a:latin typeface="Calibri"/>
                <a:cs typeface="Calibri"/>
              </a:rPr>
              <a:t>Arduino Workshop: A Hands-On Introduction with 65 Projects </a:t>
            </a:r>
            <a:endParaRPr lang="en-US" sz="2400">
              <a:solidFill>
                <a:srgbClr val="555555"/>
              </a:solidFill>
              <a:latin typeface="Calibri"/>
              <a:cs typeface="Calibri"/>
            </a:endParaRPr>
          </a:p>
        </p:txBody>
      </p:sp>
      <p:sp>
        <p:nvSpPr>
          <p:cNvPr id="5" name="TextBox 4">
            <a:extLst>
              <a:ext uri="{FF2B5EF4-FFF2-40B4-BE49-F238E27FC236}">
                <a16:creationId xmlns:a16="http://schemas.microsoft.com/office/drawing/2014/main" id="{9EC45D9E-AFBF-49F3-AD9C-44441CCD0C15}"/>
              </a:ext>
            </a:extLst>
          </p:cNvPr>
          <p:cNvSpPr txBox="1"/>
          <p:nvPr/>
        </p:nvSpPr>
        <p:spPr>
          <a:xfrm>
            <a:off x="4448432" y="3107724"/>
            <a:ext cx="60960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111111"/>
                </a:solidFill>
                <a:latin typeface="Amazon Ember"/>
              </a:rPr>
              <a:t>by </a:t>
            </a:r>
            <a:r>
              <a:rPr lang="en-US">
                <a:solidFill>
                  <a:srgbClr val="0066C0"/>
                </a:solidFill>
                <a:latin typeface="Amazon Ember"/>
                <a:hlinkClick r:id="rId3"/>
              </a:rPr>
              <a:t>John Boxall</a:t>
            </a:r>
            <a:r>
              <a:rPr lang="en-US">
                <a:solidFill>
                  <a:srgbClr val="111111"/>
                </a:solidFill>
                <a:latin typeface="Amazon Ember"/>
              </a:rPr>
              <a:t> </a:t>
            </a:r>
            <a:endParaRPr lang="en-US">
              <a:solidFill>
                <a:srgbClr val="555555"/>
              </a:solidFill>
              <a:latin typeface="Amazon Ember"/>
            </a:endParaRPr>
          </a:p>
        </p:txBody>
      </p:sp>
      <p:sp>
        <p:nvSpPr>
          <p:cNvPr id="6" name="TextBox 5">
            <a:extLst>
              <a:ext uri="{FF2B5EF4-FFF2-40B4-BE49-F238E27FC236}">
                <a16:creationId xmlns:a16="http://schemas.microsoft.com/office/drawing/2014/main" id="{6E550458-FB05-4163-B17B-53A3D10ADF96}"/>
              </a:ext>
            </a:extLst>
          </p:cNvPr>
          <p:cNvSpPr txBox="1"/>
          <p:nvPr/>
        </p:nvSpPr>
        <p:spPr>
          <a:xfrm>
            <a:off x="4479325" y="3653481"/>
            <a:ext cx="6096000" cy="230832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333333"/>
                </a:solidFill>
                <a:latin typeface="Calibri"/>
                <a:cs typeface="Calibri"/>
              </a:rPr>
              <a:t>Among the book's 65 projects are useful devices like:</a:t>
            </a:r>
            <a:endParaRPr lang="en-US">
              <a:solidFill>
                <a:srgbClr val="000000"/>
              </a:solidFill>
              <a:latin typeface="Calibri"/>
              <a:cs typeface="Calibri"/>
            </a:endParaRPr>
          </a:p>
          <a:p>
            <a:pPr marL="285750" indent="-285750">
              <a:buFont typeface="Arial"/>
              <a:buChar char="•"/>
            </a:pPr>
            <a:r>
              <a:rPr lang="en-US">
                <a:solidFill>
                  <a:srgbClr val="333333"/>
                </a:solidFill>
                <a:latin typeface="Calibri"/>
                <a:cs typeface="Calibri"/>
              </a:rPr>
              <a:t>A digital thermometer that charts temperature changes on an LCD</a:t>
            </a:r>
            <a:endParaRPr lang="en-US">
              <a:solidFill>
                <a:srgbClr val="000000"/>
              </a:solidFill>
              <a:latin typeface="Calibri"/>
              <a:cs typeface="Calibri"/>
            </a:endParaRPr>
          </a:p>
          <a:p>
            <a:pPr marL="285750" indent="-285750">
              <a:buFont typeface="Arial"/>
              <a:buChar char="•"/>
            </a:pPr>
            <a:r>
              <a:rPr lang="en-US">
                <a:solidFill>
                  <a:srgbClr val="333333"/>
                </a:solidFill>
                <a:latin typeface="Calibri"/>
                <a:cs typeface="Calibri"/>
              </a:rPr>
              <a:t>A GPS logger that records data from your travels, which can be displayed on Google Maps</a:t>
            </a:r>
            <a:endParaRPr lang="en-US">
              <a:solidFill>
                <a:srgbClr val="000000"/>
              </a:solidFill>
              <a:latin typeface="Calibri"/>
              <a:cs typeface="Calibri"/>
            </a:endParaRPr>
          </a:p>
          <a:p>
            <a:pPr marL="285750" indent="-285750">
              <a:buFont typeface="Arial"/>
              <a:buChar char="•"/>
            </a:pPr>
            <a:r>
              <a:rPr lang="en-US">
                <a:solidFill>
                  <a:srgbClr val="333333"/>
                </a:solidFill>
                <a:latin typeface="Calibri"/>
                <a:cs typeface="Calibri"/>
              </a:rPr>
              <a:t>A handy tester that lets you check the voltage of any single-cell battery</a:t>
            </a:r>
            <a:endParaRPr lang="en-US">
              <a:solidFill>
                <a:srgbClr val="000000"/>
              </a:solidFill>
              <a:latin typeface="Calibri"/>
              <a:cs typeface="Calibri"/>
            </a:endParaRPr>
          </a:p>
          <a:p>
            <a:pPr marL="285750" indent="-285750">
              <a:buFont typeface="Arial"/>
              <a:buChar char="•"/>
            </a:pPr>
            <a:r>
              <a:rPr lang="en-US">
                <a:solidFill>
                  <a:srgbClr val="333333"/>
                </a:solidFill>
                <a:latin typeface="Calibri"/>
                <a:cs typeface="Calibri"/>
              </a:rPr>
              <a:t>A keypad-controlled lock that requires a secret code to open</a:t>
            </a:r>
            <a:endParaRPr lang="en-US">
              <a:latin typeface="Calibri"/>
              <a:cs typeface="Calibri"/>
            </a:endParaRPr>
          </a:p>
        </p:txBody>
      </p:sp>
    </p:spTree>
    <p:extLst>
      <p:ext uri="{BB962C8B-B14F-4D97-AF65-F5344CB8AC3E}">
        <p14:creationId xmlns:p14="http://schemas.microsoft.com/office/powerpoint/2010/main" val="285358008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xtShape 1"/>
          <p:cNvSpPr txBox="1"/>
          <p:nvPr/>
        </p:nvSpPr>
        <p:spPr>
          <a:xfrm>
            <a:off x="1097280" y="286560"/>
            <a:ext cx="10058040" cy="1450440"/>
          </a:xfrm>
          <a:prstGeom prst="rect">
            <a:avLst/>
          </a:prstGeom>
          <a:noFill/>
          <a:ln>
            <a:noFill/>
          </a:ln>
        </p:spPr>
        <p:txBody>
          <a:bodyPr anchor="b"/>
          <a:lstStyle/>
          <a:p>
            <a:pPr>
              <a:lnSpc>
                <a:spcPct val="85000"/>
              </a:lnSpc>
            </a:pPr>
            <a:r>
              <a:rPr lang="en-US" sz="4800" spc="-49">
                <a:solidFill>
                  <a:srgbClr val="404040"/>
                </a:solidFill>
                <a:uFill>
                  <a:solidFill>
                    <a:srgbClr val="FFFFFF"/>
                  </a:solidFill>
                </a:uFill>
                <a:latin typeface="Calibri Light"/>
              </a:rPr>
              <a:t>Further Reading</a:t>
            </a:r>
            <a:endParaRPr lang="en-US" sz="4800" b="0" strike="noStrike" spc="-49">
              <a:solidFill>
                <a:srgbClr val="404040"/>
              </a:solidFill>
              <a:latin typeface="Calibri Light"/>
              <a:cs typeface="Calibri Light"/>
            </a:endParaRPr>
          </a:p>
        </p:txBody>
      </p:sp>
      <p:sp>
        <p:nvSpPr>
          <p:cNvPr id="165" name="TextShape 2"/>
          <p:cNvSpPr txBox="1"/>
          <p:nvPr/>
        </p:nvSpPr>
        <p:spPr>
          <a:xfrm>
            <a:off x="5288280" y="1310261"/>
            <a:ext cx="4718892" cy="429244"/>
          </a:xfrm>
          <a:prstGeom prst="rect">
            <a:avLst/>
          </a:prstGeom>
          <a:noFill/>
          <a:ln>
            <a:noFill/>
          </a:ln>
        </p:spPr>
        <p:txBody>
          <a:bodyPr lIns="0" rIns="0" anchor="t"/>
          <a:lstStyle/>
          <a:p>
            <a:r>
              <a:rPr lang="en-US" sz="2000" spc="-1">
                <a:solidFill>
                  <a:srgbClr val="404040"/>
                </a:solidFill>
                <a:latin typeface="Calibri"/>
                <a:cs typeface="Calibri"/>
              </a:rPr>
              <a:t>All about circuits and electrical components</a:t>
            </a:r>
            <a:endParaRPr lang="en-US" sz="2000" b="0" strike="noStrike" spc="-1">
              <a:solidFill>
                <a:srgbClr val="404040"/>
              </a:solidFill>
              <a:latin typeface="Calibri"/>
              <a:cs typeface="Calibri"/>
            </a:endParaRPr>
          </a:p>
          <a:p>
            <a:endParaRPr lang="en-US" sz="2000" b="0" strike="noStrike" spc="-1">
              <a:solidFill>
                <a:srgbClr val="404040"/>
              </a:solidFill>
              <a:latin typeface="Calibri"/>
              <a:cs typeface="Calibri"/>
            </a:endParaRPr>
          </a:p>
          <a:p>
            <a:endParaRPr lang="en-US" sz="2000" spc="-1">
              <a:solidFill>
                <a:srgbClr val="404040"/>
              </a:solidFill>
              <a:latin typeface="Calibri"/>
              <a:cs typeface="Calibri"/>
            </a:endParaRPr>
          </a:p>
          <a:p>
            <a:endParaRPr lang="en-US" sz="2000" spc="-1">
              <a:solidFill>
                <a:srgbClr val="404040"/>
              </a:solidFill>
              <a:latin typeface="Calibri"/>
              <a:cs typeface="Calibri"/>
            </a:endParaRPr>
          </a:p>
        </p:txBody>
      </p:sp>
      <p:sp>
        <p:nvSpPr>
          <p:cNvPr id="4" name="TextBox 3">
            <a:extLst>
              <a:ext uri="{FF2B5EF4-FFF2-40B4-BE49-F238E27FC236}">
                <a16:creationId xmlns:a16="http://schemas.microsoft.com/office/drawing/2014/main" id="{56064486-C5E5-4DAE-8565-AFE8734E1C28}"/>
              </a:ext>
            </a:extLst>
          </p:cNvPr>
          <p:cNvSpPr txBox="1"/>
          <p:nvPr/>
        </p:nvSpPr>
        <p:spPr>
          <a:xfrm>
            <a:off x="4417540" y="2098589"/>
            <a:ext cx="6096000" cy="83099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111111"/>
                </a:solidFill>
                <a:latin typeface="Calibri"/>
                <a:cs typeface="Calibri"/>
              </a:rPr>
              <a:t>Make:</a:t>
            </a:r>
            <a:endParaRPr lang="en-US"/>
          </a:p>
          <a:p>
            <a:r>
              <a:rPr lang="en-US" sz="2400" b="1">
                <a:solidFill>
                  <a:srgbClr val="111111"/>
                </a:solidFill>
                <a:latin typeface="Calibri"/>
                <a:cs typeface="Calibri"/>
              </a:rPr>
              <a:t>Electronics</a:t>
            </a:r>
          </a:p>
        </p:txBody>
      </p:sp>
      <p:sp>
        <p:nvSpPr>
          <p:cNvPr id="5" name="TextBox 4">
            <a:extLst>
              <a:ext uri="{FF2B5EF4-FFF2-40B4-BE49-F238E27FC236}">
                <a16:creationId xmlns:a16="http://schemas.microsoft.com/office/drawing/2014/main" id="{9EC45D9E-AFBF-49F3-AD9C-44441CCD0C15}"/>
              </a:ext>
            </a:extLst>
          </p:cNvPr>
          <p:cNvSpPr txBox="1"/>
          <p:nvPr/>
        </p:nvSpPr>
        <p:spPr>
          <a:xfrm>
            <a:off x="4448432" y="3107724"/>
            <a:ext cx="60960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111111"/>
                </a:solidFill>
                <a:latin typeface="Amazon Ember"/>
              </a:rPr>
              <a:t>by </a:t>
            </a:r>
            <a:r>
              <a:rPr lang="en-US" b="1">
                <a:solidFill>
                  <a:schemeClr val="accent2"/>
                </a:solidFill>
                <a:latin typeface="Amazon Ember"/>
              </a:rPr>
              <a:t>Charles Platt</a:t>
            </a:r>
            <a:r>
              <a:rPr lang="en-US">
                <a:solidFill>
                  <a:srgbClr val="111111"/>
                </a:solidFill>
                <a:latin typeface="Amazon Ember"/>
              </a:rPr>
              <a:t> </a:t>
            </a:r>
            <a:endParaRPr lang="en-US">
              <a:solidFill>
                <a:srgbClr val="555555"/>
              </a:solidFill>
              <a:latin typeface="Amazon Ember"/>
            </a:endParaRPr>
          </a:p>
        </p:txBody>
      </p:sp>
      <p:sp>
        <p:nvSpPr>
          <p:cNvPr id="6" name="TextBox 5">
            <a:extLst>
              <a:ext uri="{FF2B5EF4-FFF2-40B4-BE49-F238E27FC236}">
                <a16:creationId xmlns:a16="http://schemas.microsoft.com/office/drawing/2014/main" id="{6E550458-FB05-4163-B17B-53A3D10ADF96}"/>
              </a:ext>
            </a:extLst>
          </p:cNvPr>
          <p:cNvSpPr txBox="1"/>
          <p:nvPr/>
        </p:nvSpPr>
        <p:spPr>
          <a:xfrm>
            <a:off x="4479325" y="3653481"/>
            <a:ext cx="6096000" cy="175432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solidFill>
                  <a:srgbClr val="000000"/>
                </a:solidFill>
                <a:latin typeface="Calibri"/>
                <a:cs typeface="Calibri"/>
              </a:rPr>
              <a:t>"Burn things out, mess things up-that's how you learn"</a:t>
            </a:r>
            <a:r>
              <a:rPr lang="en-US">
                <a:solidFill>
                  <a:srgbClr val="000000"/>
                </a:solidFill>
                <a:latin typeface="Calibri"/>
                <a:cs typeface="Calibri"/>
              </a:rPr>
              <a:t>.</a:t>
            </a:r>
            <a:endParaRPr lang="en-US"/>
          </a:p>
          <a:p>
            <a:endParaRPr lang="en-US">
              <a:solidFill>
                <a:srgbClr val="000000"/>
              </a:solidFill>
              <a:latin typeface="Calibri"/>
              <a:cs typeface="Calibri"/>
            </a:endParaRPr>
          </a:p>
          <a:p>
            <a:pPr marL="285750" indent="-285750">
              <a:buFont typeface="Arial"/>
              <a:buChar char="•"/>
            </a:pPr>
            <a:r>
              <a:rPr lang="en-US">
                <a:solidFill>
                  <a:srgbClr val="333333"/>
                </a:solidFill>
                <a:latin typeface="Calibri"/>
                <a:cs typeface="Calibri"/>
              </a:rPr>
              <a:t>Learn about common electronic components</a:t>
            </a:r>
            <a:endParaRPr lang="en-US">
              <a:solidFill>
                <a:srgbClr val="000000"/>
              </a:solidFill>
              <a:latin typeface="Calibri"/>
              <a:cs typeface="Calibri"/>
            </a:endParaRPr>
          </a:p>
          <a:p>
            <a:pPr marL="285750" indent="-285750">
              <a:buFont typeface="Arial"/>
              <a:buChar char="•"/>
            </a:pPr>
            <a:r>
              <a:rPr lang="en-US">
                <a:solidFill>
                  <a:srgbClr val="333333"/>
                </a:solidFill>
                <a:latin typeface="Calibri"/>
                <a:cs typeface="Calibri"/>
              </a:rPr>
              <a:t>Circuit design, and creation</a:t>
            </a:r>
            <a:endParaRPr lang="en-US">
              <a:solidFill>
                <a:srgbClr val="000000"/>
              </a:solidFill>
              <a:latin typeface="Calibri"/>
              <a:cs typeface="Calibri"/>
            </a:endParaRPr>
          </a:p>
          <a:p>
            <a:pPr marL="285750" indent="-285750">
              <a:buFont typeface="Arial"/>
              <a:buChar char="•"/>
            </a:pPr>
            <a:r>
              <a:rPr lang="en-US">
                <a:solidFill>
                  <a:srgbClr val="333333"/>
                </a:solidFill>
                <a:latin typeface="Calibri"/>
                <a:cs typeface="Calibri"/>
              </a:rPr>
              <a:t>How to use a multimeter</a:t>
            </a:r>
          </a:p>
          <a:p>
            <a:pPr marL="285750" indent="-285750">
              <a:buFont typeface="Arial"/>
              <a:buChar char="•"/>
            </a:pPr>
            <a:r>
              <a:rPr lang="en-US">
                <a:solidFill>
                  <a:srgbClr val="333333"/>
                </a:solidFill>
                <a:latin typeface="Calibri"/>
                <a:cs typeface="Calibri"/>
              </a:rPr>
              <a:t>Learn how to use the most popular IC's in projects</a:t>
            </a:r>
          </a:p>
        </p:txBody>
      </p:sp>
      <p:pic>
        <p:nvPicPr>
          <p:cNvPr id="3" name="Picture 6" descr="A picture containing text&#10;&#10;Description generated with high confidence">
            <a:extLst>
              <a:ext uri="{FF2B5EF4-FFF2-40B4-BE49-F238E27FC236}">
                <a16:creationId xmlns:a16="http://schemas.microsoft.com/office/drawing/2014/main" id="{588B4E59-9A28-4163-9708-E61044EA94BE}"/>
              </a:ext>
            </a:extLst>
          </p:cNvPr>
          <p:cNvPicPr>
            <a:picLocks noChangeAspect="1"/>
          </p:cNvPicPr>
          <p:nvPr/>
        </p:nvPicPr>
        <p:blipFill>
          <a:blip r:embed="rId2"/>
          <a:stretch>
            <a:fillRect/>
          </a:stretch>
        </p:blipFill>
        <p:spPr>
          <a:xfrm>
            <a:off x="1178983" y="2147900"/>
            <a:ext cx="2743200" cy="3345366"/>
          </a:xfrm>
          <a:prstGeom prst="rect">
            <a:avLst/>
          </a:prstGeom>
        </p:spPr>
      </p:pic>
    </p:spTree>
    <p:extLst>
      <p:ext uri="{BB962C8B-B14F-4D97-AF65-F5344CB8AC3E}">
        <p14:creationId xmlns:p14="http://schemas.microsoft.com/office/powerpoint/2010/main" val="319280737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CFC9789-57F4-4B9C-ABAA-6F7C8BADC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9B54F538-07DE-4652-B506-5D16E3EBBB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03D56195-A6AC-4958-8B87-F7D009353E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038B8727-D318-4B70-B353-C390602FF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B0C8367-28B6-4EF1-B182-01BEC9872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2B49197-0329-4477-8516-BB376A287CD4}"/>
              </a:ext>
            </a:extLst>
          </p:cNvPr>
          <p:cNvSpPr>
            <a:spLocks noGrp="1"/>
          </p:cNvSpPr>
          <p:nvPr>
            <p:ph type="title"/>
          </p:nvPr>
        </p:nvSpPr>
        <p:spPr>
          <a:xfrm>
            <a:off x="492370" y="516835"/>
            <a:ext cx="3084844" cy="2103875"/>
          </a:xfrm>
        </p:spPr>
        <p:txBody>
          <a:bodyPr vert="horz" lIns="91440" tIns="45720" rIns="91440" bIns="45720" rtlCol="0" anchor="b">
            <a:normAutofit/>
          </a:bodyPr>
          <a:lstStyle/>
          <a:p>
            <a:r>
              <a:rPr lang="en-US" sz="3600">
                <a:solidFill>
                  <a:srgbClr val="FFFFFF"/>
                </a:solidFill>
              </a:rPr>
              <a:t>Something for Everyone</a:t>
            </a:r>
          </a:p>
        </p:txBody>
      </p:sp>
      <p:sp>
        <p:nvSpPr>
          <p:cNvPr id="3" name="Content Placeholder 2">
            <a:extLst>
              <a:ext uri="{FF2B5EF4-FFF2-40B4-BE49-F238E27FC236}">
                <a16:creationId xmlns:a16="http://schemas.microsoft.com/office/drawing/2014/main" id="{1DAA84C2-DDA9-42AE-9716-32459FC7922F}"/>
              </a:ext>
            </a:extLst>
          </p:cNvPr>
          <p:cNvSpPr>
            <a:spLocks noGrp="1"/>
          </p:cNvSpPr>
          <p:nvPr>
            <p:ph sz="half" idx="1"/>
          </p:nvPr>
        </p:nvSpPr>
        <p:spPr>
          <a:xfrm>
            <a:off x="492371" y="2653800"/>
            <a:ext cx="3084844" cy="3335519"/>
          </a:xfrm>
        </p:spPr>
        <p:txBody>
          <a:bodyPr vert="horz" lIns="0" tIns="45720" rIns="0" bIns="45720" rtlCol="0" anchor="t">
            <a:normAutofit/>
          </a:bodyPr>
          <a:lstStyle/>
          <a:p>
            <a:pPr>
              <a:buFont typeface="Calibri" panose="020F0502020204030204" pitchFamily="34" charset="0"/>
              <a:buChar char="•"/>
            </a:pPr>
            <a:r>
              <a:rPr lang="en-US" sz="1800">
                <a:solidFill>
                  <a:srgbClr val="FFFFFF"/>
                </a:solidFill>
              </a:rPr>
              <a:t>There are over 800 Arduino compatible boards that can be programmed with the Arduino IDE</a:t>
            </a:r>
            <a:endParaRPr lang="en-US" sz="1800">
              <a:solidFill>
                <a:srgbClr val="FFFFFF"/>
              </a:solidFill>
              <a:cs typeface="Calibri"/>
            </a:endParaRPr>
          </a:p>
          <a:p>
            <a:pPr>
              <a:buFont typeface="Calibri" panose="020F0502020204030204" pitchFamily="34" charset="0"/>
              <a:buChar char="•"/>
            </a:pPr>
            <a:r>
              <a:rPr lang="en-US" sz="1800">
                <a:solidFill>
                  <a:srgbClr val="FFFFFF"/>
                </a:solidFill>
              </a:rPr>
              <a:t>There are several hundred 'shield', or daughter boards for adding additional functionality</a:t>
            </a:r>
            <a:endParaRPr lang="en-US" sz="1800">
              <a:solidFill>
                <a:srgbClr val="FFFFFF"/>
              </a:solidFill>
              <a:cs typeface="Calibri"/>
            </a:endParaRPr>
          </a:p>
          <a:p>
            <a:pPr>
              <a:buFont typeface="Calibri" panose="020F0502020204030204" pitchFamily="34" charset="0"/>
              <a:buChar char="•"/>
            </a:pPr>
            <a:r>
              <a:rPr lang="en-US" sz="1800">
                <a:solidFill>
                  <a:srgbClr val="FFFFFF"/>
                </a:solidFill>
              </a:rPr>
              <a:t>There are countless free code examples and tutorials online for programming these devices</a:t>
            </a:r>
            <a:endParaRPr lang="en-US" sz="1800">
              <a:solidFill>
                <a:srgbClr val="FFFFFF"/>
              </a:solidFill>
              <a:cs typeface="Calibri"/>
            </a:endParaRPr>
          </a:p>
        </p:txBody>
      </p:sp>
      <p:sp>
        <p:nvSpPr>
          <p:cNvPr id="20" name="Rectangle 19">
            <a:extLst>
              <a:ext uri="{FF2B5EF4-FFF2-40B4-BE49-F238E27FC236}">
                <a16:creationId xmlns:a16="http://schemas.microsoft.com/office/drawing/2014/main" id="{649E3F4C-17F5-49E4-B05F-80C6B348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5" descr="A screenshot of a cell phone&#10;&#10;Description generated with very high confidence">
            <a:extLst>
              <a:ext uri="{FF2B5EF4-FFF2-40B4-BE49-F238E27FC236}">
                <a16:creationId xmlns:a16="http://schemas.microsoft.com/office/drawing/2014/main" id="{CAAFE251-A247-4D1B-8696-98F6C4F01C9C}"/>
              </a:ext>
            </a:extLst>
          </p:cNvPr>
          <p:cNvPicPr>
            <a:picLocks noGrp="1" noChangeAspect="1"/>
          </p:cNvPicPr>
          <p:nvPr>
            <p:ph sz="half" idx="2"/>
          </p:nvPr>
        </p:nvPicPr>
        <p:blipFill>
          <a:blip r:embed="rId2"/>
          <a:stretch>
            <a:fillRect/>
          </a:stretch>
        </p:blipFill>
        <p:spPr>
          <a:xfrm>
            <a:off x="4278376" y="1178104"/>
            <a:ext cx="7791444" cy="4811215"/>
          </a:xfrm>
          <a:prstGeom prst="rect">
            <a:avLst/>
          </a:prstGeom>
        </p:spPr>
      </p:pic>
    </p:spTree>
    <p:extLst>
      <p:ext uri="{BB962C8B-B14F-4D97-AF65-F5344CB8AC3E}">
        <p14:creationId xmlns:p14="http://schemas.microsoft.com/office/powerpoint/2010/main" val="6799395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THANK YOU</a:t>
            </a:r>
          </a:p>
        </p:txBody>
      </p:sp>
      <p:sp>
        <p:nvSpPr>
          <p:cNvPr id="3" name="Slide Number Placeholder 2"/>
          <p:cNvSpPr>
            <a:spLocks noGrp="1"/>
          </p:cNvSpPr>
          <p:nvPr>
            <p:ph type="sldNum" sz="quarter" idx="11"/>
          </p:nvPr>
        </p:nvSpPr>
        <p:spPr/>
        <p:txBody>
          <a:bodyPr/>
          <a:lstStyle/>
          <a:p>
            <a:fld id="{709706AD-4041-4E56-99A4-8EC6B3EC1E53}" type="slidenum">
              <a:rPr lang="en-US" smtClean="0"/>
              <a:pPr/>
              <a:t>40</a:t>
            </a:fld>
            <a:endParaRPr lang="en-US" dirty="0"/>
          </a:p>
        </p:txBody>
      </p:sp>
    </p:spTree>
    <p:extLst>
      <p:ext uri="{BB962C8B-B14F-4D97-AF65-F5344CB8AC3E}">
        <p14:creationId xmlns:p14="http://schemas.microsoft.com/office/powerpoint/2010/main" val="2238150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xtShape 1"/>
          <p:cNvSpPr txBox="1"/>
          <p:nvPr/>
        </p:nvSpPr>
        <p:spPr>
          <a:xfrm>
            <a:off x="1097280" y="286560"/>
            <a:ext cx="10058040" cy="1450440"/>
          </a:xfrm>
          <a:prstGeom prst="rect">
            <a:avLst/>
          </a:prstGeom>
          <a:noFill/>
          <a:ln>
            <a:noFill/>
          </a:ln>
        </p:spPr>
        <p:txBody>
          <a:bodyPr anchor="b"/>
          <a:lstStyle/>
          <a:p>
            <a:pPr>
              <a:lnSpc>
                <a:spcPct val="85000"/>
              </a:lnSpc>
            </a:pPr>
            <a:r>
              <a:rPr lang="en-US" sz="4800" b="0" strike="noStrike" spc="-49" err="1">
                <a:solidFill>
                  <a:srgbClr val="404040"/>
                </a:solidFill>
                <a:uFill>
                  <a:solidFill>
                    <a:srgbClr val="FFFFFF"/>
                  </a:solidFill>
                </a:uFill>
                <a:latin typeface="Calibri Light"/>
              </a:rPr>
              <a:t>NodeMCU</a:t>
            </a:r>
            <a:endParaRPr lang="en-US" sz="1800" b="0" strike="noStrike" spc="-1">
              <a:solidFill>
                <a:srgbClr val="000000"/>
              </a:solidFill>
              <a:uFill>
                <a:solidFill>
                  <a:srgbClr val="FFFFFF"/>
                </a:solidFill>
              </a:uFill>
              <a:latin typeface="Calibri"/>
            </a:endParaRPr>
          </a:p>
        </p:txBody>
      </p:sp>
      <p:sp>
        <p:nvSpPr>
          <p:cNvPr id="165" name="TextShape 2"/>
          <p:cNvSpPr txBox="1"/>
          <p:nvPr/>
        </p:nvSpPr>
        <p:spPr>
          <a:xfrm>
            <a:off x="1097280" y="1845720"/>
            <a:ext cx="10058040" cy="4023000"/>
          </a:xfrm>
          <a:prstGeom prst="rect">
            <a:avLst/>
          </a:prstGeom>
          <a:noFill/>
          <a:ln>
            <a:noFill/>
          </a:ln>
        </p:spPr>
        <p:txBody>
          <a:bodyPr lIns="0" rIns="0" anchor="t"/>
          <a:lstStyle/>
          <a:p>
            <a:pPr marL="342900" indent="-342900">
              <a:buFont typeface="Arial"/>
              <a:buChar char="•"/>
            </a:pPr>
            <a:r>
              <a:rPr lang="en-US" sz="2000" spc="-1" dirty="0">
                <a:solidFill>
                  <a:schemeClr val="tx1">
                    <a:lumMod val="65000"/>
                    <a:lumOff val="35000"/>
                  </a:schemeClr>
                </a:solidFill>
                <a:latin typeface="Calibri"/>
                <a:cs typeface="Calibri"/>
              </a:rPr>
              <a:t>Arduino compatible development board with built in 2.4Ghz </a:t>
            </a:r>
            <a:r>
              <a:rPr lang="en-US" sz="2000" spc="-1" dirty="0" err="1">
                <a:solidFill>
                  <a:schemeClr val="tx1">
                    <a:lumMod val="65000"/>
                    <a:lumOff val="35000"/>
                  </a:schemeClr>
                </a:solidFill>
                <a:latin typeface="Calibri"/>
                <a:cs typeface="Calibri"/>
              </a:rPr>
              <a:t>Wifi</a:t>
            </a:r>
            <a:br>
              <a:rPr lang="en-US" sz="2000" spc="-1" dirty="0">
                <a:solidFill>
                  <a:schemeClr val="tx1">
                    <a:lumMod val="65000"/>
                    <a:lumOff val="35000"/>
                  </a:schemeClr>
                </a:solidFill>
                <a:latin typeface="Calibri"/>
                <a:cs typeface="Calibri"/>
              </a:rPr>
            </a:br>
            <a:endParaRPr lang="en-US" dirty="0">
              <a:solidFill>
                <a:schemeClr val="tx1">
                  <a:lumMod val="65000"/>
                  <a:lumOff val="35000"/>
                </a:schemeClr>
              </a:solidFill>
              <a:cs typeface="Calibri"/>
            </a:endParaRPr>
          </a:p>
          <a:p>
            <a:pPr marL="342900" indent="-342900">
              <a:buFont typeface="Arial"/>
              <a:buChar char="•"/>
            </a:pPr>
            <a:r>
              <a:rPr lang="en-US" sz="2000" spc="-1" dirty="0">
                <a:solidFill>
                  <a:schemeClr val="tx1">
                    <a:lumMod val="65000"/>
                    <a:lumOff val="35000"/>
                  </a:schemeClr>
                </a:solidFill>
                <a:latin typeface="Calibri"/>
                <a:cs typeface="Calibri"/>
              </a:rPr>
              <a:t>C/C++ or Lua programming environment</a:t>
            </a:r>
          </a:p>
          <a:p>
            <a:pPr marL="342900" indent="-342900">
              <a:buFont typeface="Arial"/>
              <a:buChar char="•"/>
            </a:pPr>
            <a:endParaRPr lang="en-US" sz="2000" spc="-1" dirty="0">
              <a:solidFill>
                <a:schemeClr val="tx1">
                  <a:lumMod val="65000"/>
                  <a:lumOff val="35000"/>
                </a:schemeClr>
              </a:solidFill>
              <a:latin typeface="Calibri"/>
              <a:cs typeface="Calibri"/>
            </a:endParaRPr>
          </a:p>
          <a:p>
            <a:pPr marL="342900" indent="-342900">
              <a:buFont typeface="Arial"/>
              <a:buChar char="•"/>
            </a:pPr>
            <a:r>
              <a:rPr lang="en-US" sz="2000" spc="-1" dirty="0">
                <a:solidFill>
                  <a:schemeClr val="tx1">
                    <a:lumMod val="65000"/>
                    <a:lumOff val="35000"/>
                  </a:schemeClr>
                </a:solidFill>
                <a:latin typeface="Calibri"/>
                <a:cs typeface="Calibri"/>
              </a:rPr>
              <a:t>"Bread board friendly"</a:t>
            </a:r>
            <a:br>
              <a:rPr lang="en-US" sz="2000" spc="-1" dirty="0">
                <a:solidFill>
                  <a:schemeClr val="tx1">
                    <a:lumMod val="65000"/>
                    <a:lumOff val="35000"/>
                  </a:schemeClr>
                </a:solidFill>
                <a:latin typeface="Calibri"/>
                <a:cs typeface="Calibri"/>
              </a:rPr>
            </a:br>
            <a:endParaRPr lang="en-US" sz="2000" spc="-1" dirty="0">
              <a:solidFill>
                <a:schemeClr val="tx1">
                  <a:lumMod val="65000"/>
                  <a:lumOff val="35000"/>
                </a:schemeClr>
              </a:solidFill>
              <a:latin typeface="Calibri"/>
              <a:cs typeface="Calibri"/>
            </a:endParaRPr>
          </a:p>
          <a:p>
            <a:pPr marL="342900" indent="-342900">
              <a:buFont typeface="Arial"/>
              <a:buChar char="•"/>
            </a:pPr>
            <a:r>
              <a:rPr lang="en-US" sz="2000" spc="-1" dirty="0">
                <a:solidFill>
                  <a:schemeClr val="tx1">
                    <a:lumMod val="65000"/>
                    <a:lumOff val="35000"/>
                  </a:schemeClr>
                </a:solidFill>
                <a:latin typeface="Calibri"/>
                <a:cs typeface="Calibri"/>
              </a:rPr>
              <a:t>An open source IOT platform</a:t>
            </a:r>
            <a:br>
              <a:rPr lang="en-US" sz="2000" spc="-1" dirty="0">
                <a:solidFill>
                  <a:schemeClr val="tx1">
                    <a:lumMod val="65000"/>
                    <a:lumOff val="35000"/>
                  </a:schemeClr>
                </a:solidFill>
                <a:latin typeface="Calibri"/>
                <a:cs typeface="Calibri"/>
              </a:rPr>
            </a:br>
            <a:endParaRPr lang="en-US" sz="2000" spc="-1" dirty="0">
              <a:solidFill>
                <a:schemeClr val="tx1">
                  <a:lumMod val="65000"/>
                  <a:lumOff val="35000"/>
                </a:schemeClr>
              </a:solidFill>
              <a:latin typeface="Calibri"/>
              <a:cs typeface="Calibri"/>
            </a:endParaRPr>
          </a:p>
          <a:p>
            <a:pPr marL="342900" indent="-342900">
              <a:buFont typeface="Arial"/>
              <a:buChar char="•"/>
            </a:pPr>
            <a:r>
              <a:rPr lang="en-US" sz="2000" spc="-1" dirty="0">
                <a:solidFill>
                  <a:schemeClr val="tx1">
                    <a:lumMod val="65000"/>
                    <a:lumOff val="35000"/>
                  </a:schemeClr>
                </a:solidFill>
                <a:latin typeface="Calibri"/>
                <a:cs typeface="Calibri"/>
              </a:rPr>
              <a:t>Low cost</a:t>
            </a:r>
          </a:p>
        </p:txBody>
      </p:sp>
      <p:pic>
        <p:nvPicPr>
          <p:cNvPr id="2" name="Picture 2" descr="NodeMCU based off of ESP8266 WiFi chip&#10;">
            <a:extLst>
              <a:ext uri="{FF2B5EF4-FFF2-40B4-BE49-F238E27FC236}">
                <a16:creationId xmlns:a16="http://schemas.microsoft.com/office/drawing/2014/main" id="{6977C4A6-6932-4416-924D-25010403C938}"/>
              </a:ext>
            </a:extLst>
          </p:cNvPr>
          <p:cNvPicPr>
            <a:picLocks noChangeAspect="1"/>
          </p:cNvPicPr>
          <p:nvPr/>
        </p:nvPicPr>
        <p:blipFill>
          <a:blip r:embed="rId2"/>
          <a:stretch>
            <a:fillRect/>
          </a:stretch>
        </p:blipFill>
        <p:spPr>
          <a:xfrm>
            <a:off x="8355104" y="1844488"/>
            <a:ext cx="2743200" cy="2743200"/>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A8FFEA1-1B69-4F42-B552-0CCF72596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a:extLst>
              <a:ext uri="{FF2B5EF4-FFF2-40B4-BE49-F238E27FC236}">
                <a16:creationId xmlns:a16="http://schemas.microsoft.com/office/drawing/2014/main" id="{AA3C9226-5EC8-460B-82D7-72AA994DF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9" name="Straight Connector 28">
            <a:extLst>
              <a:ext uri="{FF2B5EF4-FFF2-40B4-BE49-F238E27FC236}">
                <a16:creationId xmlns:a16="http://schemas.microsoft.com/office/drawing/2014/main" id="{62A90A9D-33DF-408E-BF4C-F82588935C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1" name="Rectangle 30">
            <a:extLst>
              <a:ext uri="{FF2B5EF4-FFF2-40B4-BE49-F238E27FC236}">
                <a16:creationId xmlns:a16="http://schemas.microsoft.com/office/drawing/2014/main" id="{B7D1EFAA-7858-42D7-9544-98A552ADF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B49197-0329-4477-8516-BB376A287CD4}"/>
              </a:ext>
            </a:extLst>
          </p:cNvPr>
          <p:cNvSpPr>
            <a:spLocks noGrp="1"/>
          </p:cNvSpPr>
          <p:nvPr>
            <p:ph type="title"/>
          </p:nvPr>
        </p:nvSpPr>
        <p:spPr>
          <a:xfrm>
            <a:off x="6805053" y="1967701"/>
            <a:ext cx="4813072" cy="1972627"/>
          </a:xfrm>
        </p:spPr>
        <p:txBody>
          <a:bodyPr vert="horz" lIns="91440" tIns="45720" rIns="91440" bIns="45720" rtlCol="0" anchor="b">
            <a:normAutofit/>
          </a:bodyPr>
          <a:lstStyle/>
          <a:p>
            <a:r>
              <a:rPr lang="en-US" sz="4400" dirty="0">
                <a:solidFill>
                  <a:schemeClr val="tx1">
                    <a:lumMod val="85000"/>
                    <a:lumOff val="15000"/>
                  </a:schemeClr>
                </a:solidFill>
              </a:rPr>
              <a:t>Arduino development environment</a:t>
            </a:r>
          </a:p>
        </p:txBody>
      </p:sp>
      <p:pic>
        <p:nvPicPr>
          <p:cNvPr id="15" name="Content Placeholder 14">
            <a:extLst>
              <a:ext uri="{FF2B5EF4-FFF2-40B4-BE49-F238E27FC236}">
                <a16:creationId xmlns:a16="http://schemas.microsoft.com/office/drawing/2014/main" id="{32D669E5-C4BD-3C49-9486-BD5AC84E491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6895" y="238965"/>
            <a:ext cx="4957428" cy="5972807"/>
          </a:xfrm>
          <a:prstGeom prst="rect">
            <a:avLst/>
          </a:prstGeom>
        </p:spPr>
      </p:pic>
      <p:cxnSp>
        <p:nvCxnSpPr>
          <p:cNvPr id="33" name="Straight Connector 32">
            <a:extLst>
              <a:ext uri="{FF2B5EF4-FFF2-40B4-BE49-F238E27FC236}">
                <a16:creationId xmlns:a16="http://schemas.microsoft.com/office/drawing/2014/main" id="{F04961BF-6DD2-4525-8611-2B21957DBE1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8F34D2C8-D65B-47C7-91F2-331661DBC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36">
            <a:extLst>
              <a:ext uri="{FF2B5EF4-FFF2-40B4-BE49-F238E27FC236}">
                <a16:creationId xmlns:a16="http://schemas.microsoft.com/office/drawing/2014/main" id="{B0064D8A-32C8-44B3-9941-291A5A21C3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44255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6" name="CustomShape 1"/>
          <p:cNvSpPr/>
          <p:nvPr/>
        </p:nvSpPr>
        <p:spPr>
          <a:xfrm>
            <a:off x="3240" y="6400800"/>
            <a:ext cx="1218852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27" name="CustomShape 2"/>
          <p:cNvSpPr/>
          <p:nvPr/>
        </p:nvSpPr>
        <p:spPr>
          <a:xfrm>
            <a:off x="0" y="6334200"/>
            <a:ext cx="12188520" cy="63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28" name="Line 3"/>
          <p:cNvSpPr/>
          <p:nvPr/>
        </p:nvSpPr>
        <p:spPr>
          <a:xfrm>
            <a:off x="1207440" y="4343400"/>
            <a:ext cx="9875520" cy="36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29" name="CustomShape 4"/>
          <p:cNvSpPr/>
          <p:nvPr/>
        </p:nvSpPr>
        <p:spPr>
          <a:xfrm>
            <a:off x="0" y="0"/>
            <a:ext cx="12191760" cy="6857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130" name="Line 5"/>
          <p:cNvSpPr/>
          <p:nvPr/>
        </p:nvSpPr>
        <p:spPr>
          <a:xfrm flipV="1">
            <a:off x="1077721" y="1176300"/>
            <a:ext cx="9289598" cy="77891"/>
          </a:xfrm>
          <a:prstGeom prst="line">
            <a:avLst/>
          </a:prstGeom>
          <a:ln w="6480">
            <a:solidFill>
              <a:schemeClr val="tx2">
                <a:alpha val="90000"/>
              </a:schemeClr>
            </a:solidFill>
            <a:round/>
          </a:ln>
        </p:spPr>
        <p:style>
          <a:lnRef idx="1">
            <a:schemeClr val="accent1"/>
          </a:lnRef>
          <a:fillRef idx="0">
            <a:schemeClr val="accent1"/>
          </a:fillRef>
          <a:effectRef idx="0">
            <a:schemeClr val="accent1"/>
          </a:effectRef>
          <a:fontRef idx="minor"/>
        </p:style>
      </p:sp>
      <p:sp>
        <p:nvSpPr>
          <p:cNvPr id="132" name="TextShape 6"/>
          <p:cNvSpPr txBox="1"/>
          <p:nvPr/>
        </p:nvSpPr>
        <p:spPr>
          <a:xfrm>
            <a:off x="1016988" y="533934"/>
            <a:ext cx="9194896" cy="642366"/>
          </a:xfrm>
          <a:prstGeom prst="rect">
            <a:avLst/>
          </a:prstGeom>
          <a:noFill/>
          <a:ln>
            <a:noFill/>
          </a:ln>
        </p:spPr>
        <p:txBody>
          <a:bodyPr anchor="b"/>
          <a:lstStyle/>
          <a:p>
            <a:pPr>
              <a:lnSpc>
                <a:spcPct val="85000"/>
              </a:lnSpc>
            </a:pPr>
            <a:r>
              <a:rPr lang="en-US" sz="4000" b="0" strike="noStrike" spc="-49" dirty="0">
                <a:solidFill>
                  <a:srgbClr val="262626"/>
                </a:solidFill>
                <a:uFill>
                  <a:solidFill>
                    <a:srgbClr val="FFFFFF"/>
                  </a:solidFill>
                </a:uFill>
                <a:latin typeface="Calibri Light"/>
              </a:rPr>
              <a:t>Select Serial Port and Board</a:t>
            </a:r>
            <a:endParaRPr lang="en-US" sz="4000" b="0" strike="noStrike" spc="-1" dirty="0">
              <a:solidFill>
                <a:srgbClr val="000000"/>
              </a:solidFill>
              <a:uFill>
                <a:solidFill>
                  <a:srgbClr val="FFFFFF"/>
                </a:solidFill>
              </a:uFill>
              <a:latin typeface="Calibri"/>
            </a:endParaRPr>
          </a:p>
        </p:txBody>
      </p:sp>
      <p:pic>
        <p:nvPicPr>
          <p:cNvPr id="5" name="Picture 4">
            <a:extLst>
              <a:ext uri="{FF2B5EF4-FFF2-40B4-BE49-F238E27FC236}">
                <a16:creationId xmlns:a16="http://schemas.microsoft.com/office/drawing/2014/main" id="{D631096E-9D8D-6941-9A7C-EA5FDA2A0F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988" y="1494498"/>
            <a:ext cx="9575800" cy="5207000"/>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high confidence">
            <a:extLst>
              <a:ext uri="{FF2B5EF4-FFF2-40B4-BE49-F238E27FC236}">
                <a16:creationId xmlns:a16="http://schemas.microsoft.com/office/drawing/2014/main" id="{2BB86009-D0B2-4C9A-A7C3-9CE460E2A605}"/>
              </a:ext>
            </a:extLst>
          </p:cNvPr>
          <p:cNvPicPr>
            <a:picLocks noChangeAspect="1"/>
          </p:cNvPicPr>
          <p:nvPr/>
        </p:nvPicPr>
        <p:blipFill>
          <a:blip r:embed="rId2"/>
          <a:stretch>
            <a:fillRect/>
          </a:stretch>
        </p:blipFill>
        <p:spPr>
          <a:xfrm>
            <a:off x="1389836" y="842597"/>
            <a:ext cx="9451404" cy="5081625"/>
          </a:xfrm>
          <a:prstGeom prst="rect">
            <a:avLst/>
          </a:prstGeom>
        </p:spPr>
      </p:pic>
    </p:spTree>
    <p:extLst>
      <p:ext uri="{BB962C8B-B14F-4D97-AF65-F5344CB8AC3E}">
        <p14:creationId xmlns:p14="http://schemas.microsoft.com/office/powerpoint/2010/main" val="40828438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6" name="TextShape 1"/>
          <p:cNvSpPr txBox="1"/>
          <p:nvPr/>
        </p:nvSpPr>
        <p:spPr>
          <a:xfrm>
            <a:off x="8141040" y="639000"/>
            <a:ext cx="3401640" cy="3685680"/>
          </a:xfrm>
          <a:prstGeom prst="rect">
            <a:avLst/>
          </a:prstGeom>
          <a:noFill/>
          <a:ln>
            <a:noFill/>
          </a:ln>
        </p:spPr>
        <p:txBody>
          <a:bodyPr anchor="b"/>
          <a:lstStyle/>
          <a:p>
            <a:pPr>
              <a:lnSpc>
                <a:spcPct val="85000"/>
              </a:lnSpc>
            </a:pPr>
            <a:r>
              <a:rPr lang="en-US" sz="6100" b="0" strike="noStrike" spc="-49" dirty="0" err="1">
                <a:solidFill>
                  <a:srgbClr val="262626"/>
                </a:solidFill>
                <a:uFill>
                  <a:solidFill>
                    <a:srgbClr val="FFFFFF"/>
                  </a:solidFill>
                </a:uFill>
                <a:latin typeface="Calibri Light"/>
              </a:rPr>
              <a:t>NodeMCU</a:t>
            </a:r>
            <a:r>
              <a:rPr lang="en-US" sz="6100" b="0" strike="noStrike" spc="-49" dirty="0">
                <a:solidFill>
                  <a:srgbClr val="262626"/>
                </a:solidFill>
                <a:uFill>
                  <a:solidFill>
                    <a:srgbClr val="FFFFFF"/>
                  </a:solidFill>
                </a:uFill>
                <a:latin typeface="Calibri Light"/>
              </a:rPr>
              <a:t> Pinout </a:t>
            </a:r>
            <a:endParaRPr lang="en-US" sz="1800" b="0" strike="noStrike" spc="-1" dirty="0">
              <a:solidFill>
                <a:srgbClr val="000000"/>
              </a:solidFill>
              <a:uFill>
                <a:solidFill>
                  <a:srgbClr val="FFFFFF"/>
                </a:solidFill>
              </a:uFill>
              <a:latin typeface="Calibri"/>
            </a:endParaRPr>
          </a:p>
        </p:txBody>
      </p:sp>
      <p:pic>
        <p:nvPicPr>
          <p:cNvPr id="167" name="Picture 2"/>
          <p:cNvPicPr/>
          <p:nvPr/>
        </p:nvPicPr>
        <p:blipFill>
          <a:blip r:embed="rId2"/>
          <a:stretch/>
        </p:blipFill>
        <p:spPr>
          <a:xfrm>
            <a:off x="891360" y="640080"/>
            <a:ext cx="6397200" cy="50536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15594</TotalTime>
  <Words>1074</Words>
  <Application>Microsoft Macintosh PowerPoint</Application>
  <PresentationFormat>Widescreen</PresentationFormat>
  <Paragraphs>208</Paragraphs>
  <Slides>40</Slides>
  <Notes>10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Amazon Ember</vt:lpstr>
      <vt:lpstr>Arial</vt:lpstr>
      <vt:lpstr>Calibri</vt:lpstr>
      <vt:lpstr>Calibri Light</vt:lpstr>
      <vt:lpstr>Times New Roman</vt:lpstr>
      <vt:lpstr>Retrospect</vt:lpstr>
      <vt:lpstr>PowerPoint Presentation</vt:lpstr>
      <vt:lpstr>PowerPoint Presentation</vt:lpstr>
      <vt:lpstr>PowerPoint Presentation</vt:lpstr>
      <vt:lpstr>Something for Everyone</vt:lpstr>
      <vt:lpstr>PowerPoint Presentation</vt:lpstr>
      <vt:lpstr>Arduino development environment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Sophia Lu</cp:lastModifiedBy>
  <cp:revision>71</cp:revision>
  <dcterms:modified xsi:type="dcterms:W3CDTF">2019-04-19T04:31:27Z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15.0039</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17</vt:i4>
  </property>
</Properties>
</file>